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98" r:id="rId2"/>
    <p:sldId id="312" r:id="rId3"/>
    <p:sldId id="301" r:id="rId4"/>
    <p:sldId id="326" r:id="rId5"/>
    <p:sldId id="316" r:id="rId6"/>
    <p:sldId id="317" r:id="rId7"/>
    <p:sldId id="318" r:id="rId8"/>
    <p:sldId id="319" r:id="rId9"/>
    <p:sldId id="320" r:id="rId10"/>
    <p:sldId id="321" r:id="rId11"/>
    <p:sldId id="322" r:id="rId12"/>
    <p:sldId id="323" r:id="rId13"/>
    <p:sldId id="324" r:id="rId14"/>
    <p:sldId id="263" r:id="rId15"/>
  </p:sldIdLst>
  <p:sldSz cx="7561263" cy="10693400"/>
  <p:notesSz cx="6858000" cy="9945688"/>
  <p:defaultTextStyle>
    <a:defPPr>
      <a:defRPr lang="ru-RU"/>
    </a:defPPr>
    <a:lvl1pPr marL="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97845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9569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93535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9138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89225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8707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84916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82761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Рустам" initials="Р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4600"/>
    <a:srgbClr val="F92A01"/>
    <a:srgbClr val="FF3300"/>
    <a:srgbClr val="376092"/>
    <a:srgbClr val="593B1D"/>
    <a:srgbClr val="C58A4F"/>
    <a:srgbClr val="85A13C"/>
    <a:srgbClr val="E9F0BE"/>
    <a:srgbClr val="E8E8E8"/>
    <a:srgbClr val="B9D0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12" autoAdjust="0"/>
    <p:restoredTop sz="93250" autoAdjust="0"/>
  </p:normalViewPr>
  <p:slideViewPr>
    <p:cSldViewPr>
      <p:cViewPr>
        <p:scale>
          <a:sx n="100" d="100"/>
          <a:sy n="100" d="100"/>
        </p:scale>
        <p:origin x="-1332" y="3744"/>
      </p:cViewPr>
      <p:guideLst>
        <p:guide orient="horz" pos="3368"/>
        <p:guide pos="238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60" d="100"/>
        <a:sy n="1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2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35591-7947-415A-A31D-0D77592C0C2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92D0F-A16E-4C7D-988F-57255ACEBB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301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46E366-F487-4C68-8D80-D6B7A7F94E3A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6125"/>
            <a:ext cx="26352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15BE58-2207-496A-BFB9-5C00D838B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3481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15BE58-2207-496A-BFB9-5C00D838BEC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9880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363AA-ACF2-4835-8062-A6440B95406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92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363AA-ACF2-4835-8062-A6440B95406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927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363AA-ACF2-4835-8062-A6440B95406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927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363AA-ACF2-4835-8062-A6440B95406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927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363AA-ACF2-4835-8062-A6440B95406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92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363AA-ACF2-4835-8062-A6440B95406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92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363AA-ACF2-4835-8062-A6440B95406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927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363AA-ACF2-4835-8062-A6440B95406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927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363AA-ACF2-4835-8062-A6440B95406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927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363AA-ACF2-4835-8062-A6440B954068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927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363AA-ACF2-4835-8062-A6440B954068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927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363AA-ACF2-4835-8062-A6440B954068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492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7095" y="3321887"/>
            <a:ext cx="6427074" cy="22921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34190" y="6059594"/>
            <a:ext cx="5292884" cy="27327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7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5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3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9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7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4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2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87E8-9168-453B-AB18-5448950116E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69D33-C523-456E-9796-594241B84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246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87E8-9168-453B-AB18-5448950116E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69D33-C523-456E-9796-594241B84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322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7288" y="6871501"/>
            <a:ext cx="6427074" cy="2123828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97288" y="4532320"/>
            <a:ext cx="6427074" cy="2339181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784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569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3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1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892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870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49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27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87E8-9168-453B-AB18-5448950116E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69D33-C523-456E-9796-594241B84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14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83548" y="3604073"/>
            <a:ext cx="2488916" cy="1019338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898485" y="3604073"/>
            <a:ext cx="2488916" cy="1019338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87E8-9168-453B-AB18-5448950116E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69D33-C523-456E-9796-594241B84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700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3" y="428232"/>
            <a:ext cx="6805137" cy="1782233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8064" y="2393639"/>
            <a:ext cx="3340871" cy="997555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845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5" indent="0">
              <a:buNone/>
              <a:defRPr sz="1700" b="1"/>
            </a:lvl4pPr>
            <a:lvl5pPr marL="1991380" indent="0">
              <a:buNone/>
              <a:defRPr sz="1700" b="1"/>
            </a:lvl5pPr>
            <a:lvl6pPr marL="2489225" indent="0">
              <a:buNone/>
              <a:defRPr sz="1700" b="1"/>
            </a:lvl6pPr>
            <a:lvl7pPr marL="2987070" indent="0">
              <a:buNone/>
              <a:defRPr sz="1700" b="1"/>
            </a:lvl7pPr>
            <a:lvl8pPr marL="3484916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78064" y="3391194"/>
            <a:ext cx="3340871" cy="616108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841017" y="2393639"/>
            <a:ext cx="3342183" cy="997555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845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5" indent="0">
              <a:buNone/>
              <a:defRPr sz="1700" b="1"/>
            </a:lvl4pPr>
            <a:lvl5pPr marL="1991380" indent="0">
              <a:buNone/>
              <a:defRPr sz="1700" b="1"/>
            </a:lvl5pPr>
            <a:lvl6pPr marL="2489225" indent="0">
              <a:buNone/>
              <a:defRPr sz="1700" b="1"/>
            </a:lvl6pPr>
            <a:lvl7pPr marL="2987070" indent="0">
              <a:buNone/>
              <a:defRPr sz="1700" b="1"/>
            </a:lvl7pPr>
            <a:lvl8pPr marL="3484916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841017" y="3391194"/>
            <a:ext cx="3342183" cy="616108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87E8-9168-453B-AB18-5448950116E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69D33-C523-456E-9796-594241B84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65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87E8-9168-453B-AB18-5448950116E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69D33-C523-456E-9796-594241B84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827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87E8-9168-453B-AB18-5448950116E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69D33-C523-456E-9796-594241B84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760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4" y="425755"/>
            <a:ext cx="2487604" cy="181193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6244" y="425757"/>
            <a:ext cx="4226957" cy="9126521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8064" y="2237694"/>
            <a:ext cx="2487604" cy="7314584"/>
          </a:xfrm>
        </p:spPr>
        <p:txBody>
          <a:bodyPr/>
          <a:lstStyle>
            <a:lvl1pPr marL="0" indent="0">
              <a:buNone/>
              <a:defRPr sz="1500"/>
            </a:lvl1pPr>
            <a:lvl2pPr marL="497845" indent="0">
              <a:buNone/>
              <a:defRPr sz="1300"/>
            </a:lvl2pPr>
            <a:lvl3pPr marL="995690" indent="0">
              <a:buNone/>
              <a:defRPr sz="1100"/>
            </a:lvl3pPr>
            <a:lvl4pPr marL="1493535" indent="0">
              <a:buNone/>
              <a:defRPr sz="1000"/>
            </a:lvl4pPr>
            <a:lvl5pPr marL="1991380" indent="0">
              <a:buNone/>
              <a:defRPr sz="1000"/>
            </a:lvl5pPr>
            <a:lvl6pPr marL="2489225" indent="0">
              <a:buNone/>
              <a:defRPr sz="1000"/>
            </a:lvl6pPr>
            <a:lvl7pPr marL="2987070" indent="0">
              <a:buNone/>
              <a:defRPr sz="1000"/>
            </a:lvl7pPr>
            <a:lvl8pPr marL="3484916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87E8-9168-453B-AB18-5448950116E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69D33-C523-456E-9796-594241B84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742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2060" y="7485380"/>
            <a:ext cx="4536758" cy="883692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</p:spPr>
        <p:txBody>
          <a:bodyPr/>
          <a:lstStyle>
            <a:lvl1pPr marL="0" indent="0">
              <a:buNone/>
              <a:defRPr sz="3500"/>
            </a:lvl1pPr>
            <a:lvl2pPr marL="497845" indent="0">
              <a:buNone/>
              <a:defRPr sz="3000"/>
            </a:lvl2pPr>
            <a:lvl3pPr marL="995690" indent="0">
              <a:buNone/>
              <a:defRPr sz="2600"/>
            </a:lvl3pPr>
            <a:lvl4pPr marL="1493535" indent="0">
              <a:buNone/>
              <a:defRPr sz="2200"/>
            </a:lvl4pPr>
            <a:lvl5pPr marL="1991380" indent="0">
              <a:buNone/>
              <a:defRPr sz="2200"/>
            </a:lvl5pPr>
            <a:lvl6pPr marL="2489225" indent="0">
              <a:buNone/>
              <a:defRPr sz="2200"/>
            </a:lvl6pPr>
            <a:lvl7pPr marL="2987070" indent="0">
              <a:buNone/>
              <a:defRPr sz="2200"/>
            </a:lvl7pPr>
            <a:lvl8pPr marL="3484916" indent="0">
              <a:buNone/>
              <a:defRPr sz="2200"/>
            </a:lvl8pPr>
            <a:lvl9pPr marL="3982761" indent="0">
              <a:buNone/>
              <a:defRPr sz="22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82060" y="8369072"/>
            <a:ext cx="4536758" cy="1254988"/>
          </a:xfrm>
        </p:spPr>
        <p:txBody>
          <a:bodyPr/>
          <a:lstStyle>
            <a:lvl1pPr marL="0" indent="0">
              <a:buNone/>
              <a:defRPr sz="1500"/>
            </a:lvl1pPr>
            <a:lvl2pPr marL="497845" indent="0">
              <a:buNone/>
              <a:defRPr sz="1300"/>
            </a:lvl2pPr>
            <a:lvl3pPr marL="995690" indent="0">
              <a:buNone/>
              <a:defRPr sz="1100"/>
            </a:lvl3pPr>
            <a:lvl4pPr marL="1493535" indent="0">
              <a:buNone/>
              <a:defRPr sz="1000"/>
            </a:lvl4pPr>
            <a:lvl5pPr marL="1991380" indent="0">
              <a:buNone/>
              <a:defRPr sz="1000"/>
            </a:lvl5pPr>
            <a:lvl6pPr marL="2489225" indent="0">
              <a:buNone/>
              <a:defRPr sz="1000"/>
            </a:lvl6pPr>
            <a:lvl7pPr marL="2987070" indent="0">
              <a:buNone/>
              <a:defRPr sz="1000"/>
            </a:lvl7pPr>
            <a:lvl8pPr marL="3484916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87E8-9168-453B-AB18-5448950116E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69D33-C523-456E-9796-594241B84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6296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87E8-9168-453B-AB18-5448950116E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69D33-C523-456E-9796-594241B84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679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111436" y="618831"/>
            <a:ext cx="1275964" cy="1317862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83548" y="618831"/>
            <a:ext cx="3701869" cy="1317862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87E8-9168-453B-AB18-5448950116E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69D33-C523-456E-9796-594241B84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957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3" y="428232"/>
            <a:ext cx="6805137" cy="1782233"/>
          </a:xfrm>
          <a:prstGeom prst="rect">
            <a:avLst/>
          </a:prstGeom>
        </p:spPr>
        <p:txBody>
          <a:bodyPr vert="horz" lIns="99569" tIns="49785" rIns="99569" bIns="49785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8063" y="2495128"/>
            <a:ext cx="6805137" cy="7057150"/>
          </a:xfrm>
          <a:prstGeom prst="rect">
            <a:avLst/>
          </a:prstGeom>
        </p:spPr>
        <p:txBody>
          <a:bodyPr vert="horz" lIns="99569" tIns="49785" rIns="99569" bIns="49785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78063" y="9911199"/>
            <a:ext cx="1764295" cy="569325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A87E8-9168-453B-AB18-5448950116E3}" type="datetimeFigureOut">
              <a:rPr lang="ru-RU" smtClean="0"/>
              <a:t>12.03.2016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583432" y="9911199"/>
            <a:ext cx="2394400" cy="569325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418905" y="9911199"/>
            <a:ext cx="1764295" cy="569325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69D33-C523-456E-9796-594241B84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88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9569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384" indent="-373384" algn="l" defTabSz="995690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8998" indent="-311153" algn="l" defTabSz="995690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4461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2458" indent="-248923" algn="l" defTabSz="99569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0303" indent="-248923" algn="l" defTabSz="99569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8148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599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3838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168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84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69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53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38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922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707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916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76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jp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4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17.png"/><Relationship Id="rId4" Type="http://schemas.openxmlformats.org/officeDocument/2006/relationships/image" Target="../media/image14.jpe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.jp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3.png"/><Relationship Id="rId4" Type="http://schemas.openxmlformats.org/officeDocument/2006/relationships/image" Target="../media/image18.jpeg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.jp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10" Type="http://schemas.openxmlformats.org/officeDocument/2006/relationships/image" Target="../media/image3.png"/><Relationship Id="rId4" Type="http://schemas.openxmlformats.org/officeDocument/2006/relationships/image" Target="../media/image23.jpeg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33.png"/><Relationship Id="rId5" Type="http://schemas.openxmlformats.org/officeDocument/2006/relationships/image" Target="../media/image29.jpeg"/><Relationship Id="rId10" Type="http://schemas.openxmlformats.org/officeDocument/2006/relationships/image" Target="../media/image32.png"/><Relationship Id="rId4" Type="http://schemas.openxmlformats.org/officeDocument/2006/relationships/image" Target="../media/image28.jpe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1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46300"/>
            <a:ext cx="7561263" cy="691276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59090" y="358398"/>
            <a:ext cx="6834595" cy="427809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endParaRPr lang="ru-RU" sz="25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900" b="1" dirty="0" smtClean="0"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endParaRPr lang="ru-RU" sz="2900" b="1" dirty="0" smtClean="0"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endParaRPr lang="ru-RU" sz="1000" b="1" dirty="0" smtClean="0"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r>
              <a:rPr lang="ru-RU" sz="29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НАДЕЖНЫЕ АППАРАТЫ</a:t>
            </a:r>
          </a:p>
          <a:p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для стыковой сварки полимерных труб </a:t>
            </a:r>
            <a:r>
              <a:rPr lang="en-US" sz="2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Производство – Россия</a:t>
            </a:r>
          </a:p>
          <a:p>
            <a:endParaRPr lang="ru-RU" sz="2900" b="1" i="1" dirty="0">
              <a:solidFill>
                <a:schemeClr val="bg1"/>
              </a:solidFill>
              <a:effectLst>
                <a:innerShdw blurRad="63500" dist="38100" dir="16200000">
                  <a:prstClr val="black">
                    <a:alpha val="47000"/>
                  </a:prstClr>
                </a:innerShdw>
              </a:effectLst>
            </a:endParaRPr>
          </a:p>
          <a:p>
            <a:endParaRPr lang="ru-RU" sz="4800" b="1" dirty="0">
              <a:solidFill>
                <a:schemeClr val="bg1"/>
              </a:solidFill>
              <a:effectLst>
                <a:innerShdw blurRad="63500" dist="38100" dir="16200000">
                  <a:prstClr val="black">
                    <a:alpha val="47000"/>
                  </a:prstClr>
                </a:inn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62" y="4399686"/>
            <a:ext cx="6628808" cy="310725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507350" y="8971775"/>
            <a:ext cx="3705329" cy="31085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+7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(843)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212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-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24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-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90</a:t>
            </a:r>
            <a:endParaRPr lang="ru-RU" sz="2200" dirty="0" smtClean="0"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www.sintezpipe.ru</a:t>
            </a:r>
          </a:p>
          <a:p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sales@sintezpipe.ru</a:t>
            </a:r>
          </a:p>
          <a:p>
            <a:endParaRPr lang="en-US" sz="2900" b="1" dirty="0" smtClean="0"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endParaRPr lang="ru-RU" sz="2200" b="1" dirty="0" smtClean="0"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endParaRPr lang="ru-RU" sz="2900" b="1" i="1" dirty="0">
              <a:solidFill>
                <a:schemeClr val="bg1"/>
              </a:solidFill>
              <a:effectLst>
                <a:innerShdw blurRad="63500" dist="38100" dir="16200000">
                  <a:prstClr val="black">
                    <a:alpha val="47000"/>
                  </a:prstClr>
                </a:innerShdw>
              </a:effectLst>
            </a:endParaRPr>
          </a:p>
          <a:p>
            <a:endParaRPr lang="ru-RU" sz="4800" b="1" dirty="0">
              <a:solidFill>
                <a:schemeClr val="bg1"/>
              </a:solidFill>
              <a:effectLst>
                <a:innerShdw blurRad="63500" dist="38100" dir="16200000">
                  <a:prstClr val="black">
                    <a:alpha val="47000"/>
                  </a:prstClr>
                </a:inn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16735" y="8971772"/>
            <a:ext cx="3417297" cy="295465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3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ООО «Синтез Пайп»</a:t>
            </a:r>
          </a:p>
          <a:p>
            <a:pPr>
              <a:spcAft>
                <a:spcPts val="600"/>
              </a:spcAft>
            </a:pP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ОГРН</a:t>
            </a:r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1141690074118</a:t>
            </a:r>
            <a:endParaRPr lang="ru-RU" sz="1800" b="1" dirty="0" smtClean="0">
              <a:solidFill>
                <a:schemeClr val="accent1">
                  <a:lumMod val="50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г. Казань</a:t>
            </a:r>
          </a:p>
          <a:p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ул. Московская, </a:t>
            </a:r>
            <a:r>
              <a:rPr lang="ru-RU" sz="1400" dirty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дом 31, офис 401</a:t>
            </a:r>
            <a:endParaRPr lang="en-US" sz="1400" dirty="0" smtClean="0">
              <a:solidFill>
                <a:schemeClr val="accent1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</a:p>
          <a:p>
            <a:endParaRPr lang="ru-RU" sz="2900" b="1" i="1" dirty="0">
              <a:solidFill>
                <a:schemeClr val="bg1"/>
              </a:solidFill>
              <a:effectLst>
                <a:innerShdw blurRad="63500" dist="38100" dir="16200000">
                  <a:prstClr val="black">
                    <a:alpha val="47000"/>
                  </a:prstClr>
                </a:innerShdw>
              </a:effectLst>
            </a:endParaRPr>
          </a:p>
          <a:p>
            <a:endParaRPr lang="ru-RU" sz="4800" b="1" dirty="0">
              <a:solidFill>
                <a:schemeClr val="bg1"/>
              </a:solidFill>
              <a:effectLst>
                <a:innerShdw blurRad="63500" dist="38100" dir="16200000">
                  <a:prstClr val="black">
                    <a:alpha val="47000"/>
                  </a:prstClr>
                </a:inn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79" y="4554612"/>
            <a:ext cx="1228725" cy="35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86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234132"/>
            <a:ext cx="7561263" cy="125901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428703" y="9923115"/>
            <a:ext cx="12984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i="1" dirty="0" smtClean="0">
                <a:solidFill>
                  <a:schemeClr val="bg1"/>
                </a:solidFill>
              </a:rPr>
              <a:t>тел.:</a:t>
            </a:r>
          </a:p>
          <a:p>
            <a:pPr algn="r"/>
            <a:r>
              <a:rPr lang="en-US" sz="1400" i="1" dirty="0" smtClean="0">
                <a:solidFill>
                  <a:schemeClr val="bg1"/>
                </a:solidFill>
              </a:rPr>
              <a:t>e-mail:</a:t>
            </a:r>
          </a:p>
          <a:p>
            <a:pPr algn="r"/>
            <a:r>
              <a:rPr lang="ru-RU" sz="1400" i="1" dirty="0" smtClean="0">
                <a:solidFill>
                  <a:schemeClr val="bg1"/>
                </a:solidFill>
              </a:rPr>
              <a:t>сайт:</a:t>
            </a:r>
            <a:endParaRPr lang="ru-RU" sz="1400" i="1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68263" y="378148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</a:rPr>
              <a:t>О компании</a:t>
            </a:r>
            <a:endParaRPr lang="ru-RU" sz="5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chemeClr val="bg1">
                    <a:alpha val="43000"/>
                  </a:schemeClr>
                </a:outerShdw>
              </a:effectLst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68263" y="1726545"/>
            <a:ext cx="6984776" cy="7201972"/>
          </a:xfrm>
          <a:prstGeom prst="rect">
            <a:avLst/>
          </a:prstGeom>
          <a:noFill/>
        </p:spPr>
        <p:txBody>
          <a:bodyPr wrap="square" numCol="1" spcCol="288000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ИЩЕТЕ НАДЕЖНЫЕ СВАРОЧНЫЕ АППАРАТЫ?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16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Компания «Синтез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айп» знает толк в сварочных аппаратах</a:t>
            </a:r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для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современных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полимерных труб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от малого до самого крупного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размера!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spcBef>
                <a:spcPts val="600"/>
              </a:spcBef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СОТРУДНИЧАТЬ С НАМИ ОЧЕНЬ ПРОСТО: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КОНСУЛЬТИРУЕТЕСЬ с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грамотным специалистом</a:t>
            </a:r>
            <a:b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ДЕЛАЕТЕ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заказ</a:t>
            </a:r>
            <a:b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3.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ПОЛУЧАЕТЕ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заказ в максимально короткий срок</a:t>
            </a:r>
          </a:p>
          <a:p>
            <a:pPr>
              <a:spcBef>
                <a:spcPts val="600"/>
              </a:spcBef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МОЖЕТЕ БЫТЬ УВЕРЕНЫ,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что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работая с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нами, </a:t>
            </a:r>
          </a:p>
          <a:p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ВЫ ПОКУПАЕТЕ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сварочные аппараты по самым выгодным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ценам,     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ВЫ ПОЛУЧАЕТЕ надежные сварочные аппараты, изготовленные по </a:t>
            </a:r>
            <a:b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немецким технологиям на турецком заводе, тщательно следящим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за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b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качеством и имеющим сертификат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ISO 9001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: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2008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</a:t>
            </a:r>
            <a:b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ВЫ ПРИОБРЕТАЕТЕ оборудование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прошедшее обязательную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проверку,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ВЫ ПОЛУЧАЕТЕ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гарантии, избавляющие Вас от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рисков,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spcAft>
                <a:spcPts val="600"/>
              </a:spcAft>
            </a:pP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ВЫ МОЖЕТЕ ПОЛЬЗОВАТЬСЯ бесплатным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гарантийным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</a:t>
            </a:r>
            <a:b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обслуживанием в течение 1 года с момента приобретения.</a:t>
            </a:r>
          </a:p>
          <a:p>
            <a:pPr>
              <a:spcAft>
                <a:spcPts val="600"/>
              </a:spcAft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ЛЮБОЙ НАШ КЛИЕНТ ПОЛУЧАЕТ 100% ПОДДЕРЖКУ,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независимо от суммы заказа и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статуса.</a:t>
            </a:r>
          </a:p>
          <a:p>
            <a:pPr>
              <a:spcAft>
                <a:spcPts val="600"/>
              </a:spcAft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МЫ ПРИНИМАЕМ НА СЕБЯ ОТВЕТСТВЕННОСТЬ: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за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оптимальный выбор оборудования</a:t>
            </a:r>
            <a:b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з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соблюдение сроков поставок</a:t>
            </a:r>
            <a:b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за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работоспособность оборудования перед отправкой</a:t>
            </a:r>
            <a:b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за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сохранность товаров во время транспортировки</a:t>
            </a:r>
            <a:b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за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скрытый брак или поломку оборудования во время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эксплуатации</a:t>
            </a:r>
          </a:p>
          <a:p>
            <a:pPr>
              <a:spcAft>
                <a:spcPts val="600"/>
              </a:spcAft>
            </a:pP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С НАМИ МОЖНО РАБОТАТЬ!</a:t>
            </a:r>
            <a:endParaRPr lang="ru-RU" sz="16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Обращайтесь – НАШ ОПЫТ  К ВАШИМ УСЛУГАМ!</a:t>
            </a:r>
            <a:endParaRPr lang="ru-RU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5"/>
          <a:stretch/>
        </p:blipFill>
        <p:spPr>
          <a:xfrm>
            <a:off x="0" y="9739188"/>
            <a:ext cx="7561263" cy="4571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727176" y="9923115"/>
            <a:ext cx="17258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8 </a:t>
            </a:r>
            <a:r>
              <a:rPr lang="en-US" sz="1400" b="1" i="1" dirty="0" smtClean="0">
                <a:solidFill>
                  <a:schemeClr val="bg1"/>
                </a:solidFill>
              </a:rPr>
              <a:t>(</a:t>
            </a:r>
            <a:r>
              <a:rPr lang="ru-RU" sz="1400" b="1" i="1" dirty="0" smtClean="0">
                <a:solidFill>
                  <a:schemeClr val="bg1"/>
                </a:solidFill>
              </a:rPr>
              <a:t>961</a:t>
            </a:r>
            <a:r>
              <a:rPr lang="en-US" sz="1400" b="1" i="1" dirty="0" smtClean="0">
                <a:solidFill>
                  <a:schemeClr val="bg1"/>
                </a:solidFill>
              </a:rPr>
              <a:t>) </a:t>
            </a:r>
            <a:r>
              <a:rPr lang="ru-RU" sz="1400" b="1" i="1" dirty="0" smtClean="0">
                <a:solidFill>
                  <a:schemeClr val="bg1"/>
                </a:solidFill>
              </a:rPr>
              <a:t>355</a:t>
            </a:r>
            <a:r>
              <a:rPr lang="en-US" sz="1400" b="1" i="1" dirty="0" smtClean="0">
                <a:solidFill>
                  <a:schemeClr val="bg1"/>
                </a:solidFill>
              </a:rPr>
              <a:t>-</a:t>
            </a:r>
            <a:r>
              <a:rPr lang="ru-RU" sz="1400" b="1" i="1" dirty="0" smtClean="0">
                <a:solidFill>
                  <a:schemeClr val="bg1"/>
                </a:solidFill>
              </a:rPr>
              <a:t>66</a:t>
            </a:r>
            <a:r>
              <a:rPr lang="en-US" sz="1400" b="1" i="1" dirty="0" smtClean="0">
                <a:solidFill>
                  <a:schemeClr val="bg1"/>
                </a:solidFill>
              </a:rPr>
              <a:t>-3</a:t>
            </a:r>
            <a:r>
              <a:rPr lang="ru-RU" sz="1400" b="1" i="1" dirty="0" smtClean="0">
                <a:solidFill>
                  <a:schemeClr val="bg1"/>
                </a:solidFill>
              </a:rPr>
              <a:t>3</a:t>
            </a:r>
            <a:endParaRPr lang="en-US" sz="1400" b="1" i="1" dirty="0" smtClean="0">
              <a:solidFill>
                <a:schemeClr val="bg1"/>
              </a:solidFill>
            </a:endParaRP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coffechaev@mail.ru</a:t>
            </a: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www.coffechaev.ru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289191" y="9864620"/>
            <a:ext cx="219632" cy="7815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46" y="9853644"/>
            <a:ext cx="286321" cy="81007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575512" y="9798960"/>
            <a:ext cx="209355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+7 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843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) 212-24-90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907259" y="9865201"/>
            <a:ext cx="3097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НАДЕЖНЫЕ АППАРАТЫ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стыковой сварки ПНД и ПЭ труб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БЕСПЛАТНАЯ ДОСТАВКА по России!</a:t>
            </a:r>
            <a:endParaRPr lang="ru-RU" sz="1400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endParaRPr lang="ru-RU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01" y="10065894"/>
            <a:ext cx="1228725" cy="35242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575512" y="10065894"/>
            <a:ext cx="2093551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sales@sintezpipe.ru</a:t>
            </a:r>
          </a:p>
          <a:p>
            <a:pPr>
              <a:lnSpc>
                <a:spcPct val="120000"/>
              </a:lnSpc>
            </a:pPr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www.sintezpipe.ru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19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Рисунок 4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791632"/>
            <a:ext cx="7561263" cy="629509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468263" y="18108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</a:rPr>
              <a:t>ROBU W160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94540" y="750382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Аппарат для сварки полимерных труб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40-160 мм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механический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5"/>
          <a:stretch/>
        </p:blipFill>
        <p:spPr>
          <a:xfrm>
            <a:off x="0" y="9739188"/>
            <a:ext cx="7561263" cy="45719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66" y="10079164"/>
            <a:ext cx="1228725" cy="352425"/>
          </a:xfrm>
          <a:prstGeom prst="rect">
            <a:avLst/>
          </a:prstGeom>
        </p:spPr>
      </p:pic>
      <p:pic>
        <p:nvPicPr>
          <p:cNvPr id="5" name="Picture 2" descr="C:\Users\Рустам\Desktop\pp-svarka\Фотографии\РОБУ\Робу 160\DSC_3091F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79" y="1602285"/>
            <a:ext cx="4248472" cy="283508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1027" name="Picture 3" descr="C:\Users\Рустам\Downloads\Фотографии робу\W160-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80" y="4602211"/>
            <a:ext cx="2304256" cy="153617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1028" name="Picture 4" descr="C:\Users\Рустам\Downloads\Фотографии робу\W160-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775" y="1602284"/>
            <a:ext cx="2126312" cy="283508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1029" name="Picture 5" descr="C:\Users\Рустам\Downloads\Фотографии робу\W160-2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47" b="30204"/>
          <a:stretch/>
        </p:blipFill>
        <p:spPr bwMode="auto">
          <a:xfrm>
            <a:off x="3132559" y="4602211"/>
            <a:ext cx="2297405" cy="153617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1030" name="Picture 6" descr="C:\Users\Рустам\Desktop\pp-svarka\Фотографии\РОБУ\Робу 160\DSC_3103F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082" y="4602211"/>
            <a:ext cx="1536170" cy="153617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sp>
        <p:nvSpPr>
          <p:cNvPr id="21" name="TextBox 20"/>
          <p:cNvSpPr txBox="1"/>
          <p:nvPr/>
        </p:nvSpPr>
        <p:spPr>
          <a:xfrm>
            <a:off x="4608139" y="6306611"/>
            <a:ext cx="2700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ОСНОВНЫЕ ЭЛЕМЕНТЫ: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ЦЕНТРАТОР</a:t>
            </a:r>
            <a:endParaRPr lang="ru-RU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НАГРЕВАТЕЛЬ (220В / 0,85кВт)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ТОРЦЕВАТЕЛЬ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(220В / 0,75кВт)</a:t>
            </a:r>
            <a:endParaRPr lang="ru-RU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172299"/>
              </p:ext>
            </p:extLst>
          </p:nvPr>
        </p:nvGraphicFramePr>
        <p:xfrm>
          <a:off x="612279" y="6426820"/>
          <a:ext cx="3854216" cy="314452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149240"/>
                <a:gridCol w="469583"/>
                <a:gridCol w="1235393"/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ТЕХНИЧЕСКИЕ ХАРАКТЕРИСТИКИ</a:t>
                      </a:r>
                      <a:endParaRPr lang="ru-RU" sz="16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Вкладыши в комплекте</a:t>
                      </a:r>
                    </a:p>
                    <a:p>
                      <a:r>
                        <a:rPr lang="ru-RU" sz="1400" dirty="0" smtClean="0"/>
                        <a:t>(в</a:t>
                      </a:r>
                      <a:r>
                        <a:rPr lang="ru-RU" sz="1400" baseline="0" dirty="0" smtClean="0"/>
                        <a:t> роли вкладышей на 160 мм - зажимы)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40, 50, 63, 75, 90, 110, 125, 140</a:t>
                      </a:r>
                      <a:endParaRPr lang="ru-RU" sz="1400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Габариты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0,5х0,78х0,54</a:t>
                      </a:r>
                      <a:endParaRPr lang="ru-RU" sz="1400" dirty="0"/>
                    </a:p>
                  </a:txBody>
                  <a:tcPr/>
                </a:tc>
              </a:tr>
              <a:tr h="2872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Объем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0,21</a:t>
                      </a:r>
                      <a:endParaRPr lang="ru-RU" sz="1400" dirty="0"/>
                    </a:p>
                  </a:txBody>
                  <a:tcPr/>
                </a:tc>
              </a:tr>
              <a:tr h="275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Вес комплекта нетто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35</a:t>
                      </a:r>
                      <a:endParaRPr lang="ru-RU" sz="1400" dirty="0"/>
                    </a:p>
                  </a:txBody>
                  <a:tcPr/>
                </a:tc>
              </a:tr>
              <a:tr h="2583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Суммарная мощность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1,6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Необходимая мощность генератора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3,3</a:t>
                      </a:r>
                      <a:endParaRPr lang="ru-RU" sz="1400" dirty="0"/>
                    </a:p>
                  </a:txBody>
                  <a:tcPr/>
                </a:tc>
              </a:tr>
              <a:tr h="2281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Напряжение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220 В±10%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5727176" y="9923115"/>
            <a:ext cx="17258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8 </a:t>
            </a:r>
            <a:r>
              <a:rPr lang="en-US" sz="1400" b="1" i="1" dirty="0" smtClean="0">
                <a:solidFill>
                  <a:schemeClr val="bg1"/>
                </a:solidFill>
              </a:rPr>
              <a:t>(</a:t>
            </a:r>
            <a:r>
              <a:rPr lang="ru-RU" sz="1400" b="1" i="1" dirty="0" smtClean="0">
                <a:solidFill>
                  <a:schemeClr val="bg1"/>
                </a:solidFill>
              </a:rPr>
              <a:t>961</a:t>
            </a:r>
            <a:r>
              <a:rPr lang="en-US" sz="1400" b="1" i="1" dirty="0" smtClean="0">
                <a:solidFill>
                  <a:schemeClr val="bg1"/>
                </a:solidFill>
              </a:rPr>
              <a:t>) </a:t>
            </a:r>
            <a:r>
              <a:rPr lang="ru-RU" sz="1400" b="1" i="1" dirty="0" smtClean="0">
                <a:solidFill>
                  <a:schemeClr val="bg1"/>
                </a:solidFill>
              </a:rPr>
              <a:t>355</a:t>
            </a:r>
            <a:r>
              <a:rPr lang="en-US" sz="1400" b="1" i="1" dirty="0" smtClean="0">
                <a:solidFill>
                  <a:schemeClr val="bg1"/>
                </a:solidFill>
              </a:rPr>
              <a:t>-</a:t>
            </a:r>
            <a:r>
              <a:rPr lang="ru-RU" sz="1400" b="1" i="1" dirty="0" smtClean="0">
                <a:solidFill>
                  <a:schemeClr val="bg1"/>
                </a:solidFill>
              </a:rPr>
              <a:t>66</a:t>
            </a:r>
            <a:r>
              <a:rPr lang="en-US" sz="1400" b="1" i="1" dirty="0" smtClean="0">
                <a:solidFill>
                  <a:schemeClr val="bg1"/>
                </a:solidFill>
              </a:rPr>
              <a:t>-3</a:t>
            </a:r>
            <a:r>
              <a:rPr lang="ru-RU" sz="1400" b="1" i="1" dirty="0" smtClean="0">
                <a:solidFill>
                  <a:schemeClr val="bg1"/>
                </a:solidFill>
              </a:rPr>
              <a:t>3</a:t>
            </a:r>
            <a:endParaRPr lang="en-US" sz="1400" b="1" i="1" dirty="0" smtClean="0">
              <a:solidFill>
                <a:schemeClr val="bg1"/>
              </a:solidFill>
            </a:endParaRP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coffechaev@mail.ru</a:t>
            </a: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www.coffechaev.ru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289191" y="9864620"/>
            <a:ext cx="219632" cy="7815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46" y="9853644"/>
            <a:ext cx="286321" cy="810077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907259" y="9865201"/>
            <a:ext cx="3097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НАДЕЖНЫЕ АППАРАТЫ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стыковой сварки ПНД и ПЭ труб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БЕСПЛАТНАЯ ДОСТАВКА по России!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endParaRPr lang="ru-RU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644727" y="9307140"/>
            <a:ext cx="2700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ЗАКАЗАТЬ ПО ТЕЛЕФОНУ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3" name="Стрелка вниз 32"/>
          <p:cNvSpPr/>
          <p:nvPr/>
        </p:nvSpPr>
        <p:spPr>
          <a:xfrm>
            <a:off x="7047268" y="9351429"/>
            <a:ext cx="189747" cy="243743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TextBox 33"/>
          <p:cNvSpPr txBox="1"/>
          <p:nvPr/>
        </p:nvSpPr>
        <p:spPr>
          <a:xfrm>
            <a:off x="5575512" y="9798960"/>
            <a:ext cx="209355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+7 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843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) 212-24-90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575512" y="10065894"/>
            <a:ext cx="2093551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sales@sintezpipe.ru</a:t>
            </a:r>
          </a:p>
          <a:p>
            <a:pPr>
              <a:lnSpc>
                <a:spcPct val="120000"/>
              </a:lnSpc>
            </a:pPr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www.sintezpipe.ru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13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5"/>
          <a:stretch/>
        </p:blipFill>
        <p:spPr>
          <a:xfrm>
            <a:off x="0" y="9739188"/>
            <a:ext cx="7561263" cy="4571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791632"/>
            <a:ext cx="7561263" cy="62950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68263" y="18108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</a:rPr>
              <a:t>ROBU W</a:t>
            </a:r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250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4540" y="750382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Аппарат для сварки полимерных труб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75-250 мм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механический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608139" y="6163176"/>
            <a:ext cx="2700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ОСНОВНЫЕ ЭЛЕМЕНТЫ: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ЦЕНТРАТОР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НАГРЕВАТЕЛЬ (220В / 1,7 кВт)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ТОРЦЕВАТЕЛЬ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(220В 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0,8 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ru-RU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088267"/>
              </p:ext>
            </p:extLst>
          </p:nvPr>
        </p:nvGraphicFramePr>
        <p:xfrm>
          <a:off x="612279" y="6282804"/>
          <a:ext cx="3854216" cy="314452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149240"/>
                <a:gridCol w="469583"/>
                <a:gridCol w="1235393"/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ru-RU" sz="1600" dirty="0" smtClean="0"/>
                        <a:t>ТЕХНИЧЕСКИЕ ХАРАКТЕРИСТИКИ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Вкладыши в комплекте</a:t>
                      </a:r>
                    </a:p>
                    <a:p>
                      <a:r>
                        <a:rPr lang="ru-RU" sz="1400" dirty="0" smtClean="0"/>
                        <a:t>(в</a:t>
                      </a:r>
                      <a:r>
                        <a:rPr lang="ru-RU" sz="1400" baseline="0" dirty="0" smtClean="0"/>
                        <a:t> роли вкладышей на 250 мм - зажимы)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75, 90, 110, 125, 140, 160,</a:t>
                      </a:r>
                      <a:r>
                        <a:rPr lang="ru-RU" sz="1400" baseline="0" dirty="0" smtClean="0"/>
                        <a:t> 180, 200, 225</a:t>
                      </a:r>
                      <a:endParaRPr lang="ru-RU" sz="1400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Габариты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0,9х0,55х0,55</a:t>
                      </a:r>
                      <a:endParaRPr lang="ru-RU" sz="1400" dirty="0"/>
                    </a:p>
                  </a:txBody>
                  <a:tcPr/>
                </a:tc>
              </a:tr>
              <a:tr h="2872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Объем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0,29</a:t>
                      </a:r>
                      <a:endParaRPr lang="ru-RU" sz="1400" dirty="0"/>
                    </a:p>
                  </a:txBody>
                  <a:tcPr/>
                </a:tc>
              </a:tr>
              <a:tr h="275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Вес комплекта нетто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55</a:t>
                      </a:r>
                      <a:endParaRPr lang="ru-RU" sz="1400" dirty="0"/>
                    </a:p>
                  </a:txBody>
                  <a:tcPr/>
                </a:tc>
              </a:tr>
              <a:tr h="2583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Суммарная мощность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2,5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Необходимая мощность генератора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3,8</a:t>
                      </a:r>
                      <a:endParaRPr lang="ru-RU" sz="1400" dirty="0"/>
                    </a:p>
                  </a:txBody>
                  <a:tcPr/>
                </a:tc>
              </a:tr>
              <a:tr h="2281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Напряжение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220 В±10%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836415" y="5128515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ЗАПАСНЫЕ НОЖИ 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ТОРЦЕВАТЕЛЯ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 КОМПЛЕКТЕ!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727176" y="9923115"/>
            <a:ext cx="17258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8 </a:t>
            </a:r>
            <a:r>
              <a:rPr lang="en-US" sz="1400" b="1" i="1" dirty="0" smtClean="0">
                <a:solidFill>
                  <a:schemeClr val="bg1"/>
                </a:solidFill>
              </a:rPr>
              <a:t>(</a:t>
            </a:r>
            <a:r>
              <a:rPr lang="ru-RU" sz="1400" b="1" i="1" dirty="0" smtClean="0">
                <a:solidFill>
                  <a:schemeClr val="bg1"/>
                </a:solidFill>
              </a:rPr>
              <a:t>961</a:t>
            </a:r>
            <a:r>
              <a:rPr lang="en-US" sz="1400" b="1" i="1" dirty="0" smtClean="0">
                <a:solidFill>
                  <a:schemeClr val="bg1"/>
                </a:solidFill>
              </a:rPr>
              <a:t>) </a:t>
            </a:r>
            <a:r>
              <a:rPr lang="ru-RU" sz="1400" b="1" i="1" dirty="0" smtClean="0">
                <a:solidFill>
                  <a:schemeClr val="bg1"/>
                </a:solidFill>
              </a:rPr>
              <a:t>355</a:t>
            </a:r>
            <a:r>
              <a:rPr lang="en-US" sz="1400" b="1" i="1" dirty="0" smtClean="0">
                <a:solidFill>
                  <a:schemeClr val="bg1"/>
                </a:solidFill>
              </a:rPr>
              <a:t>-</a:t>
            </a:r>
            <a:r>
              <a:rPr lang="ru-RU" sz="1400" b="1" i="1" dirty="0" smtClean="0">
                <a:solidFill>
                  <a:schemeClr val="bg1"/>
                </a:solidFill>
              </a:rPr>
              <a:t>66</a:t>
            </a:r>
            <a:r>
              <a:rPr lang="en-US" sz="1400" b="1" i="1" dirty="0" smtClean="0">
                <a:solidFill>
                  <a:schemeClr val="bg1"/>
                </a:solidFill>
              </a:rPr>
              <a:t>-3</a:t>
            </a:r>
            <a:r>
              <a:rPr lang="ru-RU" sz="1400" b="1" i="1" dirty="0" smtClean="0">
                <a:solidFill>
                  <a:schemeClr val="bg1"/>
                </a:solidFill>
              </a:rPr>
              <a:t>3</a:t>
            </a:r>
            <a:endParaRPr lang="en-US" sz="1400" b="1" i="1" dirty="0" smtClean="0">
              <a:solidFill>
                <a:schemeClr val="bg1"/>
              </a:solidFill>
            </a:endParaRP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coffechaev@mail.ru</a:t>
            </a: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www.coffechaev.ru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5289191" y="9864620"/>
            <a:ext cx="219632" cy="7815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46" y="9853644"/>
            <a:ext cx="286321" cy="810077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66" y="10065894"/>
            <a:ext cx="1228725" cy="352425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1907259" y="9865201"/>
            <a:ext cx="3097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НАДЕЖНЫЕ АППАРАТЫ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стыковой сварки ПНД и ПЭ труб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БЕСПЛАТНАЯ ДОСТАВКА по России!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endParaRPr lang="ru-RU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644727" y="9175089"/>
            <a:ext cx="2700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ЗАКАЗАТЬ ПО ТЕЛЕФОНУ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3" name="Стрелка вниз 32"/>
          <p:cNvSpPr/>
          <p:nvPr/>
        </p:nvSpPr>
        <p:spPr>
          <a:xfrm>
            <a:off x="7047268" y="9219378"/>
            <a:ext cx="189747" cy="243743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51" y="1818308"/>
            <a:ext cx="3008068" cy="30137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271" y="1818308"/>
            <a:ext cx="3013712" cy="30137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51" y="4986660"/>
            <a:ext cx="1080000" cy="108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647" y="5004013"/>
            <a:ext cx="1080000" cy="108000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233471" y="5128515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ВКЛАДЫШИ 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ВСЕХ РАЗМЕРОВ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 КОМПЛЕКТЕ!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75512" y="9798960"/>
            <a:ext cx="209355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+7 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843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) 212-24-90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575512" y="10065894"/>
            <a:ext cx="2093551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sales@sintezpipe.ru</a:t>
            </a:r>
          </a:p>
          <a:p>
            <a:pPr>
              <a:lnSpc>
                <a:spcPct val="120000"/>
              </a:lnSpc>
            </a:pPr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www.sintezpipe.ru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25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5"/>
          <a:stretch/>
        </p:blipFill>
        <p:spPr>
          <a:xfrm>
            <a:off x="0" y="9739188"/>
            <a:ext cx="7561263" cy="45719"/>
          </a:xfrm>
          <a:prstGeom prst="rect">
            <a:avLst/>
          </a:prstGeom>
        </p:spPr>
      </p:pic>
      <p:pic>
        <p:nvPicPr>
          <p:cNvPr id="2050" name="Picture 2" descr="C:\Users\Рустам\Desktop\pp-svarka\Фотографии\РОБУ\Робу 160\DSC_3072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14" y="1674292"/>
            <a:ext cx="4031304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2051" name="Picture 3" descr="C:\Users\Рустам\Desktop\pp-svarka\Фотографии\РОБУ\Робу 160\DSC_3067F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4" r="3955"/>
          <a:stretch/>
        </p:blipFill>
        <p:spPr bwMode="auto">
          <a:xfrm>
            <a:off x="4860751" y="1674293"/>
            <a:ext cx="2378777" cy="1604529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791632"/>
            <a:ext cx="7561263" cy="62950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68263" y="18108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</a:rPr>
              <a:t>ROBU W</a:t>
            </a:r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250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4540" y="750382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Аппарат для сварки полимерных труб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75-250 мм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гидравлический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608139" y="6163176"/>
            <a:ext cx="270088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ОСНОВНЫЕ ЭЛЕМЕНТЫ: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ЦЕНТРАТОР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ГИДРОАГРЕГАТ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(220В 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0,75кВт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НАГРЕВАТЕЛЬ (220В / 2,0 кВт)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ТОРЦЕВАТЕЛЬ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(220В 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1,1 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ru-RU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021631"/>
              </p:ext>
            </p:extLst>
          </p:nvPr>
        </p:nvGraphicFramePr>
        <p:xfrm>
          <a:off x="612279" y="6282804"/>
          <a:ext cx="3854216" cy="314452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149240"/>
                <a:gridCol w="469583"/>
                <a:gridCol w="1235393"/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ru-RU" sz="1600" dirty="0" smtClean="0"/>
                        <a:t>ТЕХНИЧЕСКИЕ ХАРАКТЕРИСТИКИ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Вкладыши в комплекте</a:t>
                      </a:r>
                    </a:p>
                    <a:p>
                      <a:r>
                        <a:rPr lang="ru-RU" sz="1400" dirty="0" smtClean="0"/>
                        <a:t>(в</a:t>
                      </a:r>
                      <a:r>
                        <a:rPr lang="ru-RU" sz="1400" baseline="0" dirty="0" smtClean="0"/>
                        <a:t> роли вкладышей на 250 мм - зажимы)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75, 90, 110, 125, 140, 160,</a:t>
                      </a:r>
                      <a:r>
                        <a:rPr lang="ru-RU" sz="1400" baseline="0" dirty="0" smtClean="0"/>
                        <a:t> 180, 200, 225</a:t>
                      </a:r>
                      <a:endParaRPr lang="ru-RU" sz="1400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Габариты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1,25х0,9х0,80</a:t>
                      </a:r>
                      <a:endParaRPr lang="ru-RU" sz="1400" dirty="0"/>
                    </a:p>
                  </a:txBody>
                  <a:tcPr/>
                </a:tc>
              </a:tr>
              <a:tr h="2872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Объем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0,90</a:t>
                      </a:r>
                      <a:endParaRPr lang="ru-RU" sz="1400" dirty="0"/>
                    </a:p>
                  </a:txBody>
                  <a:tcPr/>
                </a:tc>
              </a:tr>
              <a:tr h="275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Вес комплекта нетто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170</a:t>
                      </a:r>
                      <a:endParaRPr lang="ru-RU" sz="1400" dirty="0"/>
                    </a:p>
                  </a:txBody>
                  <a:tcPr/>
                </a:tc>
              </a:tr>
              <a:tr h="2583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Суммарная мощность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3,85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Необходимая мощность генератора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6,0</a:t>
                      </a:r>
                      <a:endParaRPr lang="ru-RU" sz="1400" dirty="0"/>
                    </a:p>
                  </a:txBody>
                  <a:tcPr/>
                </a:tc>
              </a:tr>
              <a:tr h="2281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Напряжение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220 В±10%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3" name="Picture 3" descr="C:\Users\Рустам\Desktop\pp-svarka\Фотографии\РОБУ\Робу 160\IMG_197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09"/>
          <a:stretch/>
        </p:blipFill>
        <p:spPr bwMode="auto">
          <a:xfrm>
            <a:off x="4860751" y="3447241"/>
            <a:ext cx="2378777" cy="139540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sp>
        <p:nvSpPr>
          <p:cNvPr id="36" name="TextBox 35"/>
          <p:cNvSpPr txBox="1"/>
          <p:nvPr/>
        </p:nvSpPr>
        <p:spPr>
          <a:xfrm>
            <a:off x="5727176" y="9923115"/>
            <a:ext cx="17258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8 </a:t>
            </a:r>
            <a:r>
              <a:rPr lang="en-US" sz="1400" b="1" i="1" dirty="0" smtClean="0">
                <a:solidFill>
                  <a:schemeClr val="bg1"/>
                </a:solidFill>
              </a:rPr>
              <a:t>(</a:t>
            </a:r>
            <a:r>
              <a:rPr lang="ru-RU" sz="1400" b="1" i="1" dirty="0" smtClean="0">
                <a:solidFill>
                  <a:schemeClr val="bg1"/>
                </a:solidFill>
              </a:rPr>
              <a:t>961</a:t>
            </a:r>
            <a:r>
              <a:rPr lang="en-US" sz="1400" b="1" i="1" dirty="0" smtClean="0">
                <a:solidFill>
                  <a:schemeClr val="bg1"/>
                </a:solidFill>
              </a:rPr>
              <a:t>) </a:t>
            </a:r>
            <a:r>
              <a:rPr lang="ru-RU" sz="1400" b="1" i="1" dirty="0" smtClean="0">
                <a:solidFill>
                  <a:schemeClr val="bg1"/>
                </a:solidFill>
              </a:rPr>
              <a:t>355</a:t>
            </a:r>
            <a:r>
              <a:rPr lang="en-US" sz="1400" b="1" i="1" dirty="0" smtClean="0">
                <a:solidFill>
                  <a:schemeClr val="bg1"/>
                </a:solidFill>
              </a:rPr>
              <a:t>-</a:t>
            </a:r>
            <a:r>
              <a:rPr lang="ru-RU" sz="1400" b="1" i="1" dirty="0" smtClean="0">
                <a:solidFill>
                  <a:schemeClr val="bg1"/>
                </a:solidFill>
              </a:rPr>
              <a:t>66</a:t>
            </a:r>
            <a:r>
              <a:rPr lang="en-US" sz="1400" b="1" i="1" dirty="0" smtClean="0">
                <a:solidFill>
                  <a:schemeClr val="bg1"/>
                </a:solidFill>
              </a:rPr>
              <a:t>-3</a:t>
            </a:r>
            <a:r>
              <a:rPr lang="ru-RU" sz="1400" b="1" i="1" dirty="0" smtClean="0">
                <a:solidFill>
                  <a:schemeClr val="bg1"/>
                </a:solidFill>
              </a:rPr>
              <a:t>3</a:t>
            </a:r>
            <a:endParaRPr lang="en-US" sz="1400" b="1" i="1" dirty="0" smtClean="0">
              <a:solidFill>
                <a:schemeClr val="bg1"/>
              </a:solidFill>
            </a:endParaRP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coffechaev@mail.ru</a:t>
            </a: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www.coffechaev.ru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5289191" y="9864620"/>
            <a:ext cx="219632" cy="7815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46" y="9853644"/>
            <a:ext cx="286321" cy="810077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90" y="10065894"/>
            <a:ext cx="1228725" cy="352425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1907259" y="9865201"/>
            <a:ext cx="3097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НАДЕЖНЫЕ АППАРАТЫ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стыковой сварки ПНД и ПЭ труб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БЕСПЛАТНАЯ ДОСТАВКА по России!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endParaRPr lang="ru-RU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644727" y="9175089"/>
            <a:ext cx="2700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ЗАКАЗАТЬ ПО ТЕЛЕФОНУ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3" name="Стрелка вниз 32"/>
          <p:cNvSpPr/>
          <p:nvPr/>
        </p:nvSpPr>
        <p:spPr>
          <a:xfrm>
            <a:off x="7047268" y="9219378"/>
            <a:ext cx="189747" cy="243743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99" y="5004013"/>
            <a:ext cx="1080000" cy="1080000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1908423" y="5128515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ВКЛАДЫШИ 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ВСЕХ РАЗМЕРОВ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 КОМПЛЕКТЕ!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414" y="5004013"/>
            <a:ext cx="1080000" cy="1080000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101133" y="5128515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ЗАЩИТА 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ОТ НЕПРАВИЛЬНОГО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ПОДКЛЮЧЕНИЯ ФАЗ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75512" y="9798960"/>
            <a:ext cx="209355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+7 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843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) 212-24-90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575512" y="10065894"/>
            <a:ext cx="2093551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sales@sintezpipe.ru</a:t>
            </a:r>
          </a:p>
          <a:p>
            <a:pPr>
              <a:lnSpc>
                <a:spcPct val="120000"/>
              </a:lnSpc>
            </a:pPr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www.sintezpipe.ru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33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5"/>
          <a:stretch/>
        </p:blipFill>
        <p:spPr>
          <a:xfrm>
            <a:off x="0" y="9739188"/>
            <a:ext cx="7561263" cy="45719"/>
          </a:xfrm>
          <a:prstGeom prst="rect">
            <a:avLst/>
          </a:prstGeom>
        </p:spPr>
      </p:pic>
      <p:pic>
        <p:nvPicPr>
          <p:cNvPr id="1026" name="Picture 2" descr="C:\Users\Рустам\Downloads\Фотографии робу\ROBU 250-3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90" y="1628990"/>
            <a:ext cx="3749005" cy="254001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1027" name="Picture 3" descr="C:\Users\Рустам\Downloads\Фотографии робу\W315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90" y="4338588"/>
            <a:ext cx="2020813" cy="151561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1028" name="Picture 4" descr="C:\Users\Рустам\Downloads\Фотографии робу\W315-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7" r="16026"/>
          <a:stretch/>
        </p:blipFill>
        <p:spPr bwMode="auto">
          <a:xfrm>
            <a:off x="4572719" y="1628989"/>
            <a:ext cx="2704490" cy="2540019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1029" name="Picture 5" descr="C:\Users\Рустам\Downloads\Фотографии робу\W315-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946" y="4338588"/>
            <a:ext cx="2020813" cy="151561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1030" name="Picture 6" descr="C:\Users\Рустам\Desktop\pp-svarka\Фотографии\РОБУ\Робу 160\DSC_3109F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246" y="4338588"/>
            <a:ext cx="2116343" cy="151561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791632"/>
            <a:ext cx="7561263" cy="62950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68263" y="18108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</a:rPr>
              <a:t>ROBU W</a:t>
            </a:r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315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4540" y="750382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Аппарат для сварки полимерных труб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110-315 мм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гидравлический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608139" y="6066780"/>
            <a:ext cx="270088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ОСНОВНЫЕ ЭЛЕМЕНТЫ: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ЦЕНТРАТОР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ГИДРОАГРЕГАТ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(220В 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0,75кВт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НАГРЕВАТЕЛЬ (220В / 3,0 кВт)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ТОРЦЕВАТЕЛЬ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(220В 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1,1 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ru-RU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8" name="Таблица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537163"/>
              </p:ext>
            </p:extLst>
          </p:nvPr>
        </p:nvGraphicFramePr>
        <p:xfrm>
          <a:off x="612279" y="6138788"/>
          <a:ext cx="3854216" cy="314452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149240"/>
                <a:gridCol w="469583"/>
                <a:gridCol w="1235393"/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ru-RU" sz="1600" dirty="0" smtClean="0"/>
                        <a:t>ТЕХНИЧЕСКИЕ ХАРАКТЕРИСТИКИ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Вкладыши в комплекте</a:t>
                      </a:r>
                    </a:p>
                    <a:p>
                      <a:r>
                        <a:rPr lang="ru-RU" sz="1400" dirty="0" smtClean="0"/>
                        <a:t>(в</a:t>
                      </a:r>
                      <a:r>
                        <a:rPr lang="ru-RU" sz="1400" baseline="0" dirty="0" smtClean="0"/>
                        <a:t> роли вкладышей на 315 мм - зажимы)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110, 125, 140, 160,</a:t>
                      </a:r>
                      <a:r>
                        <a:rPr lang="ru-RU" sz="1400" baseline="0" dirty="0" smtClean="0"/>
                        <a:t> 180, 200, 225, 250, 280</a:t>
                      </a:r>
                      <a:endParaRPr lang="ru-RU" sz="1400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Габариты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1,2х1,15х0,85</a:t>
                      </a:r>
                      <a:endParaRPr lang="ru-RU" sz="1400" dirty="0"/>
                    </a:p>
                  </a:txBody>
                  <a:tcPr/>
                </a:tc>
              </a:tr>
              <a:tr h="2872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Объем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1,20</a:t>
                      </a:r>
                      <a:endParaRPr lang="ru-RU" sz="1400" dirty="0"/>
                    </a:p>
                  </a:txBody>
                  <a:tcPr/>
                </a:tc>
              </a:tr>
              <a:tr h="275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Вес комплекта нетто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220</a:t>
                      </a:r>
                      <a:endParaRPr lang="ru-RU" sz="1400" dirty="0"/>
                    </a:p>
                  </a:txBody>
                  <a:tcPr/>
                </a:tc>
              </a:tr>
              <a:tr h="2583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Суммарная мощность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4,85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Необходимая мощность генератора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6,8</a:t>
                      </a:r>
                      <a:endParaRPr lang="ru-RU" sz="1400" dirty="0"/>
                    </a:p>
                  </a:txBody>
                  <a:tcPr/>
                </a:tc>
              </a:tr>
              <a:tr h="2281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Напряжение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220 В±10%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5727176" y="9923115"/>
            <a:ext cx="17258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8 </a:t>
            </a:r>
            <a:r>
              <a:rPr lang="en-US" sz="1400" b="1" i="1" dirty="0" smtClean="0">
                <a:solidFill>
                  <a:schemeClr val="bg1"/>
                </a:solidFill>
              </a:rPr>
              <a:t>(</a:t>
            </a:r>
            <a:r>
              <a:rPr lang="ru-RU" sz="1400" b="1" i="1" dirty="0" smtClean="0">
                <a:solidFill>
                  <a:schemeClr val="bg1"/>
                </a:solidFill>
              </a:rPr>
              <a:t>961</a:t>
            </a:r>
            <a:r>
              <a:rPr lang="en-US" sz="1400" b="1" i="1" dirty="0" smtClean="0">
                <a:solidFill>
                  <a:schemeClr val="bg1"/>
                </a:solidFill>
              </a:rPr>
              <a:t>) </a:t>
            </a:r>
            <a:r>
              <a:rPr lang="ru-RU" sz="1400" b="1" i="1" dirty="0" smtClean="0">
                <a:solidFill>
                  <a:schemeClr val="bg1"/>
                </a:solidFill>
              </a:rPr>
              <a:t>355</a:t>
            </a:r>
            <a:r>
              <a:rPr lang="en-US" sz="1400" b="1" i="1" dirty="0" smtClean="0">
                <a:solidFill>
                  <a:schemeClr val="bg1"/>
                </a:solidFill>
              </a:rPr>
              <a:t>-</a:t>
            </a:r>
            <a:r>
              <a:rPr lang="ru-RU" sz="1400" b="1" i="1" dirty="0" smtClean="0">
                <a:solidFill>
                  <a:schemeClr val="bg1"/>
                </a:solidFill>
              </a:rPr>
              <a:t>66</a:t>
            </a:r>
            <a:r>
              <a:rPr lang="en-US" sz="1400" b="1" i="1" dirty="0" smtClean="0">
                <a:solidFill>
                  <a:schemeClr val="bg1"/>
                </a:solidFill>
              </a:rPr>
              <a:t>-3</a:t>
            </a:r>
            <a:r>
              <a:rPr lang="ru-RU" sz="1400" b="1" i="1" dirty="0" smtClean="0">
                <a:solidFill>
                  <a:schemeClr val="bg1"/>
                </a:solidFill>
              </a:rPr>
              <a:t>3</a:t>
            </a:r>
            <a:endParaRPr lang="en-US" sz="1400" b="1" i="1" dirty="0" smtClean="0">
              <a:solidFill>
                <a:schemeClr val="bg1"/>
              </a:solidFill>
            </a:endParaRP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coffechaev@mail.ru</a:t>
            </a: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www.coffechaev.ru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289191" y="9864620"/>
            <a:ext cx="219632" cy="7815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46" y="9853644"/>
            <a:ext cx="286321" cy="810077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66" y="10082469"/>
            <a:ext cx="1228725" cy="352425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1907259" y="9865201"/>
            <a:ext cx="30975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НАДЕЖНЫЕ АППАРАТЫ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стыковой сварки ПНД и ПЭ труб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БЕСПЛАТНАЯ ДОСТАВКА по России</a:t>
            </a:r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!</a:t>
            </a:r>
            <a:endParaRPr lang="ru-RU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644727" y="9019108"/>
            <a:ext cx="2700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ЗАКАЗАТЬ ПО ТЕЛЕФОНУ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5" name="Стрелка вниз 34"/>
          <p:cNvSpPr/>
          <p:nvPr/>
        </p:nvSpPr>
        <p:spPr>
          <a:xfrm>
            <a:off x="7047268" y="9063397"/>
            <a:ext cx="189747" cy="243743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5575512" y="9798960"/>
            <a:ext cx="209355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+7 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843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) 212-24-90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75512" y="10065894"/>
            <a:ext cx="2093551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sales@sintezpipe.ru</a:t>
            </a:r>
          </a:p>
          <a:p>
            <a:pPr>
              <a:lnSpc>
                <a:spcPct val="120000"/>
              </a:lnSpc>
            </a:pPr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www.sintezpipe.ru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33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5"/>
          <a:stretch/>
        </p:blipFill>
        <p:spPr>
          <a:xfrm>
            <a:off x="0" y="9739188"/>
            <a:ext cx="7561263" cy="45719"/>
          </a:xfrm>
          <a:prstGeom prst="rect">
            <a:avLst/>
          </a:prstGeom>
        </p:spPr>
      </p:pic>
      <p:pic>
        <p:nvPicPr>
          <p:cNvPr id="2050" name="Picture 2" descr="C:\Users\Рустам\Downloads\Фотографии робу\W500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4" y="1620270"/>
            <a:ext cx="4401513" cy="293434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2051" name="Picture 3" descr="C:\Users\Рустам\Downloads\Фотографии робу\W500-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5" y="4698628"/>
            <a:ext cx="2200756" cy="146717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2052" name="Picture 4" descr="C:\Users\Рустам\Downloads\Фотографии робу\W500-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598" y="1620268"/>
            <a:ext cx="1956228" cy="293434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2053" name="Picture 5" descr="C:\Users\Рустам\Downloads\Фотографии робу\W500-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485" y="4698628"/>
            <a:ext cx="2200758" cy="146717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2054" name="Picture 6" descr="C:\Users\Рустам\Downloads\Фотографии робу\W500-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653" y="4710482"/>
            <a:ext cx="1467173" cy="146717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791632"/>
            <a:ext cx="7561263" cy="629509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68263" y="18108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</a:rPr>
              <a:t>ROBU W</a:t>
            </a:r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500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94540" y="750382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Аппарат для сварки полимерных труб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180-500 мм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гидравлический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608139" y="6354812"/>
            <a:ext cx="270088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ОСНОВНЫЕ ЭЛЕМЕНТЫ: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ЦЕНТРАТОР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ГИДРОАГРЕГАТ (380В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1,5 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НАГРЕВАТЕЛЬ (380В / 6,5 кВт)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ТОРЦЕВАТЕЛЬ (380В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1,5 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ru-RU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9" name="Таблица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118679"/>
              </p:ext>
            </p:extLst>
          </p:nvPr>
        </p:nvGraphicFramePr>
        <p:xfrm>
          <a:off x="612279" y="6426820"/>
          <a:ext cx="3854216" cy="314452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149240"/>
                <a:gridCol w="469583"/>
                <a:gridCol w="1235393"/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ru-RU" sz="1600" dirty="0" smtClean="0"/>
                        <a:t>ТЕХНИЧЕСКИЕ ХАРАКТЕРИСТИКИ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Вкладыши в комплекте</a:t>
                      </a:r>
                    </a:p>
                    <a:p>
                      <a:r>
                        <a:rPr lang="ru-RU" sz="1400" dirty="0" smtClean="0"/>
                        <a:t>(в</a:t>
                      </a:r>
                      <a:r>
                        <a:rPr lang="ru-RU" sz="1400" baseline="0" dirty="0" smtClean="0"/>
                        <a:t> роли вкладышей на 500 мм - зажимы)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aseline="0" dirty="0" smtClean="0"/>
                        <a:t>180, 200, 225, 250, 280, 315, 355, 400, 450</a:t>
                      </a:r>
                      <a:endParaRPr lang="ru-RU" sz="1400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Габариты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1,52х1,2х1,05</a:t>
                      </a:r>
                      <a:endParaRPr lang="ru-RU" sz="1400" dirty="0"/>
                    </a:p>
                  </a:txBody>
                  <a:tcPr/>
                </a:tc>
              </a:tr>
              <a:tr h="2872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Объем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1,90</a:t>
                      </a:r>
                      <a:endParaRPr lang="ru-RU" sz="1400" dirty="0"/>
                    </a:p>
                  </a:txBody>
                  <a:tcPr/>
                </a:tc>
              </a:tr>
              <a:tr h="275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Вес комплекта нетто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432</a:t>
                      </a:r>
                      <a:endParaRPr lang="ru-RU" sz="1400" dirty="0"/>
                    </a:p>
                  </a:txBody>
                  <a:tcPr/>
                </a:tc>
              </a:tr>
              <a:tr h="2583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Суммарная мощность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9,5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Необходимая мощность генератора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13,3</a:t>
                      </a:r>
                      <a:endParaRPr lang="ru-RU" sz="1400" dirty="0"/>
                    </a:p>
                  </a:txBody>
                  <a:tcPr/>
                </a:tc>
              </a:tr>
              <a:tr h="2281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Напряжение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380 В±10%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5727176" y="9923115"/>
            <a:ext cx="17258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8 </a:t>
            </a:r>
            <a:r>
              <a:rPr lang="en-US" sz="1400" b="1" i="1" dirty="0" smtClean="0">
                <a:solidFill>
                  <a:schemeClr val="bg1"/>
                </a:solidFill>
              </a:rPr>
              <a:t>(</a:t>
            </a:r>
            <a:r>
              <a:rPr lang="ru-RU" sz="1400" b="1" i="1" dirty="0" smtClean="0">
                <a:solidFill>
                  <a:schemeClr val="bg1"/>
                </a:solidFill>
              </a:rPr>
              <a:t>961</a:t>
            </a:r>
            <a:r>
              <a:rPr lang="en-US" sz="1400" b="1" i="1" dirty="0" smtClean="0">
                <a:solidFill>
                  <a:schemeClr val="bg1"/>
                </a:solidFill>
              </a:rPr>
              <a:t>) </a:t>
            </a:r>
            <a:r>
              <a:rPr lang="ru-RU" sz="1400" b="1" i="1" dirty="0" smtClean="0">
                <a:solidFill>
                  <a:schemeClr val="bg1"/>
                </a:solidFill>
              </a:rPr>
              <a:t>355</a:t>
            </a:r>
            <a:r>
              <a:rPr lang="en-US" sz="1400" b="1" i="1" dirty="0" smtClean="0">
                <a:solidFill>
                  <a:schemeClr val="bg1"/>
                </a:solidFill>
              </a:rPr>
              <a:t>-</a:t>
            </a:r>
            <a:r>
              <a:rPr lang="ru-RU" sz="1400" b="1" i="1" dirty="0" smtClean="0">
                <a:solidFill>
                  <a:schemeClr val="bg1"/>
                </a:solidFill>
              </a:rPr>
              <a:t>66</a:t>
            </a:r>
            <a:r>
              <a:rPr lang="en-US" sz="1400" b="1" i="1" dirty="0" smtClean="0">
                <a:solidFill>
                  <a:schemeClr val="bg1"/>
                </a:solidFill>
              </a:rPr>
              <a:t>-3</a:t>
            </a:r>
            <a:r>
              <a:rPr lang="ru-RU" sz="1400" b="1" i="1" dirty="0" smtClean="0">
                <a:solidFill>
                  <a:schemeClr val="bg1"/>
                </a:solidFill>
              </a:rPr>
              <a:t>3</a:t>
            </a:r>
            <a:endParaRPr lang="en-US" sz="1400" b="1" i="1" dirty="0" smtClean="0">
              <a:solidFill>
                <a:schemeClr val="bg1"/>
              </a:solidFill>
            </a:endParaRP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coffechaev@mail.ru</a:t>
            </a: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www.coffechaev.ru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289191" y="9864620"/>
            <a:ext cx="219632" cy="7815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46" y="9853644"/>
            <a:ext cx="286321" cy="810077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66" y="10072243"/>
            <a:ext cx="1228725" cy="35242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907259" y="9865201"/>
            <a:ext cx="30975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НАДЕЖНЫЕ АППАРАТЫ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стыковой сварки ПНД и ПЭ труб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БЕСПЛАТНАЯ ДОСТАВКА по </a:t>
            </a:r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России</a:t>
            </a: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!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644727" y="9235132"/>
            <a:ext cx="2700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ЗАКАЗАТЬ ПО ТЕЛЕФОНУ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7" name="Стрелка вниз 36"/>
          <p:cNvSpPr/>
          <p:nvPr/>
        </p:nvSpPr>
        <p:spPr>
          <a:xfrm>
            <a:off x="7047268" y="9351429"/>
            <a:ext cx="189747" cy="243743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5575512" y="9798960"/>
            <a:ext cx="209355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+7 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843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) 212-24-90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575512" y="10065894"/>
            <a:ext cx="2093551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sales@sintezpipe.ru</a:t>
            </a:r>
          </a:p>
          <a:p>
            <a:pPr>
              <a:lnSpc>
                <a:spcPct val="120000"/>
              </a:lnSpc>
            </a:pPr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www.sintezpipe.ru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33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5"/>
          <a:stretch/>
        </p:blipFill>
        <p:spPr>
          <a:xfrm>
            <a:off x="0" y="9739188"/>
            <a:ext cx="7561263" cy="45719"/>
          </a:xfrm>
          <a:prstGeom prst="rect">
            <a:avLst/>
          </a:prstGeom>
        </p:spPr>
      </p:pic>
      <p:pic>
        <p:nvPicPr>
          <p:cNvPr id="3074" name="Picture 2" descr="C:\Users\Рустам\Downloads\Фотографии робу\W800-1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8" y="1711607"/>
            <a:ext cx="4156495" cy="277099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3075" name="Picture 3" descr="C:\Users\Рустам\Downloads\Фотографии робу\W500-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7" r="34361"/>
          <a:stretch/>
        </p:blipFill>
        <p:spPr bwMode="auto">
          <a:xfrm>
            <a:off x="4919569" y="1711607"/>
            <a:ext cx="2245438" cy="277099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/>
          <a:extLst/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791632"/>
            <a:ext cx="7561263" cy="62950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68263" y="18108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</a:rPr>
              <a:t>ROBU W</a:t>
            </a:r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630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4540" y="750382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Аппарат для сварки полимерных труб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315-630 мм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гидравлический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08139" y="6138788"/>
            <a:ext cx="270088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ОСНОВНЫЕ ЭЛЕМЕНТЫ: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ЦЕНТРАТОР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ГИДРОАГРЕГАТ (380В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0,75 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НАГРЕВАТЕЛЬ (380В / 7,5 кВт)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ТОРЦЕВАТЕЛЬ (380В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1,5 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ru-RU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486716"/>
              </p:ext>
            </p:extLst>
          </p:nvPr>
        </p:nvGraphicFramePr>
        <p:xfrm>
          <a:off x="612279" y="6210796"/>
          <a:ext cx="3854216" cy="314452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149240"/>
                <a:gridCol w="469583"/>
                <a:gridCol w="1235393"/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ru-RU" sz="1600" dirty="0" smtClean="0"/>
                        <a:t>ТЕХНИЧЕСКИЕ ХАРАКТЕРИСТИКИ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Вкладыши в комплекте</a:t>
                      </a:r>
                    </a:p>
                    <a:p>
                      <a:r>
                        <a:rPr lang="ru-RU" sz="1400" dirty="0" smtClean="0"/>
                        <a:t>(в</a:t>
                      </a:r>
                      <a:r>
                        <a:rPr lang="ru-RU" sz="1400" baseline="0" dirty="0" smtClean="0"/>
                        <a:t> роли вкладышей на 630 мм - зажимы)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aseline="0" dirty="0" smtClean="0"/>
                        <a:t>315, 355, 400, 450, 500, 560</a:t>
                      </a:r>
                      <a:endParaRPr lang="ru-RU" sz="1400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Габариты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1,80х1,55х1,3</a:t>
                      </a:r>
                      <a:endParaRPr lang="ru-RU" sz="1400" dirty="0"/>
                    </a:p>
                  </a:txBody>
                  <a:tcPr/>
                </a:tc>
              </a:tr>
              <a:tr h="2872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Объем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3,70</a:t>
                      </a:r>
                      <a:endParaRPr lang="ru-RU" sz="1400" dirty="0"/>
                    </a:p>
                  </a:txBody>
                  <a:tcPr/>
                </a:tc>
              </a:tr>
              <a:tr h="275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Вес комплекта нетто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656</a:t>
                      </a:r>
                      <a:endParaRPr lang="ru-RU" sz="1400" dirty="0"/>
                    </a:p>
                  </a:txBody>
                  <a:tcPr/>
                </a:tc>
              </a:tr>
              <a:tr h="2583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Суммарная мощность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9,75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Необходимая мощность генератора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13,7</a:t>
                      </a:r>
                      <a:endParaRPr lang="ru-RU" sz="1400" dirty="0"/>
                    </a:p>
                  </a:txBody>
                  <a:tcPr/>
                </a:tc>
              </a:tr>
              <a:tr h="2281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Напряжение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380 В±10%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5727176" y="9923115"/>
            <a:ext cx="17258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8 </a:t>
            </a:r>
            <a:r>
              <a:rPr lang="en-US" sz="1400" b="1" i="1" dirty="0" smtClean="0">
                <a:solidFill>
                  <a:schemeClr val="bg1"/>
                </a:solidFill>
              </a:rPr>
              <a:t>(</a:t>
            </a:r>
            <a:r>
              <a:rPr lang="ru-RU" sz="1400" b="1" i="1" dirty="0" smtClean="0">
                <a:solidFill>
                  <a:schemeClr val="bg1"/>
                </a:solidFill>
              </a:rPr>
              <a:t>961</a:t>
            </a:r>
            <a:r>
              <a:rPr lang="en-US" sz="1400" b="1" i="1" dirty="0" smtClean="0">
                <a:solidFill>
                  <a:schemeClr val="bg1"/>
                </a:solidFill>
              </a:rPr>
              <a:t>) </a:t>
            </a:r>
            <a:r>
              <a:rPr lang="ru-RU" sz="1400" b="1" i="1" dirty="0" smtClean="0">
                <a:solidFill>
                  <a:schemeClr val="bg1"/>
                </a:solidFill>
              </a:rPr>
              <a:t>355</a:t>
            </a:r>
            <a:r>
              <a:rPr lang="en-US" sz="1400" b="1" i="1" dirty="0" smtClean="0">
                <a:solidFill>
                  <a:schemeClr val="bg1"/>
                </a:solidFill>
              </a:rPr>
              <a:t>-</a:t>
            </a:r>
            <a:r>
              <a:rPr lang="ru-RU" sz="1400" b="1" i="1" dirty="0" smtClean="0">
                <a:solidFill>
                  <a:schemeClr val="bg1"/>
                </a:solidFill>
              </a:rPr>
              <a:t>66</a:t>
            </a:r>
            <a:r>
              <a:rPr lang="en-US" sz="1400" b="1" i="1" dirty="0" smtClean="0">
                <a:solidFill>
                  <a:schemeClr val="bg1"/>
                </a:solidFill>
              </a:rPr>
              <a:t>-3</a:t>
            </a:r>
            <a:r>
              <a:rPr lang="ru-RU" sz="1400" b="1" i="1" dirty="0" smtClean="0">
                <a:solidFill>
                  <a:schemeClr val="bg1"/>
                </a:solidFill>
              </a:rPr>
              <a:t>3</a:t>
            </a:r>
            <a:endParaRPr lang="en-US" sz="1400" b="1" i="1" dirty="0" smtClean="0">
              <a:solidFill>
                <a:schemeClr val="bg1"/>
              </a:solidFill>
            </a:endParaRP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coffechaev@mail.ru</a:t>
            </a: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www.coffechaev.ru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289191" y="9864620"/>
            <a:ext cx="219632" cy="7815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46" y="9853644"/>
            <a:ext cx="286321" cy="810077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16" y="10065894"/>
            <a:ext cx="1228725" cy="35242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1907259" y="9865201"/>
            <a:ext cx="3097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НАДЕЖНЫЕ АППАРАТЫ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стыковой сварки ПНД и ПЭ труб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БЕСПЛАТНАЯ ДОСТАВКА по России!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endParaRPr lang="ru-RU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644727" y="9019108"/>
            <a:ext cx="2700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ЗАКАЗАТЬ ПО ТЕЛЕФОНУ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48" name="Стрелка вниз 47"/>
          <p:cNvSpPr/>
          <p:nvPr/>
        </p:nvSpPr>
        <p:spPr>
          <a:xfrm>
            <a:off x="7047268" y="9063397"/>
            <a:ext cx="189747" cy="243743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99" y="4626620"/>
            <a:ext cx="720000" cy="72000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1404367" y="4554612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ВКЛАДЫШИ </a:t>
            </a:r>
          </a:p>
          <a:p>
            <a:r>
              <a:rPr lang="ru-RU" sz="1600" b="1" dirty="0" smtClean="0">
                <a:solidFill>
                  <a:srgbClr val="C00000"/>
                </a:solidFill>
              </a:rPr>
              <a:t>ВСЕХ РАЗМЕРОВ</a:t>
            </a:r>
          </a:p>
          <a:p>
            <a:r>
              <a:rPr lang="ru-RU" sz="1600" b="1" dirty="0" smtClean="0">
                <a:solidFill>
                  <a:srgbClr val="C00000"/>
                </a:solidFill>
              </a:rPr>
              <a:t>В КОМПЛЕКТЕ!</a:t>
            </a:r>
            <a:endParaRPr lang="ru-RU" sz="1400" dirty="0">
              <a:solidFill>
                <a:srgbClr val="C00000"/>
              </a:solidFill>
            </a:endParaRP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125" y="4610110"/>
            <a:ext cx="720000" cy="720000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4356695" y="4554612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ЗАЩИТА </a:t>
            </a:r>
          </a:p>
          <a:p>
            <a:r>
              <a:rPr lang="ru-RU" sz="1600" b="1" dirty="0" smtClean="0">
                <a:solidFill>
                  <a:srgbClr val="C00000"/>
                </a:solidFill>
              </a:rPr>
              <a:t>ОТ НЕПРАВИЛЬНОГО</a:t>
            </a:r>
          </a:p>
          <a:p>
            <a:r>
              <a:rPr lang="ru-RU" sz="1600" b="1" dirty="0" smtClean="0">
                <a:solidFill>
                  <a:srgbClr val="C00000"/>
                </a:solidFill>
              </a:rPr>
              <a:t>ПОДКЛЮЧЕНИЯ ФАЗ</a:t>
            </a:r>
            <a:endParaRPr lang="ru-RU" sz="1400" dirty="0">
              <a:solidFill>
                <a:srgbClr val="C0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599" y="5396796"/>
            <a:ext cx="720000" cy="720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4356695" y="5346700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МОЩНАЯ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ГИДРАВЛИЧЕСКАЯ 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СИСТЕМА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404521" y="5346700"/>
            <a:ext cx="19440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ЗАПАСНЫЕ НОЖИ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ТОРЦЕВАТЕЛЯ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 КОМПЛЕКТЕ!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99" y="5418788"/>
            <a:ext cx="720000" cy="720000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575512" y="9798960"/>
            <a:ext cx="209355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+7 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843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) 212-24-90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575512" y="10065894"/>
            <a:ext cx="2093551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sales@sintezpipe.ru</a:t>
            </a:r>
          </a:p>
          <a:p>
            <a:pPr>
              <a:lnSpc>
                <a:spcPct val="120000"/>
              </a:lnSpc>
            </a:pPr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www.sintezpipe.ru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33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5"/>
          <a:stretch/>
        </p:blipFill>
        <p:spPr>
          <a:xfrm>
            <a:off x="0" y="9739188"/>
            <a:ext cx="7561263" cy="45719"/>
          </a:xfrm>
          <a:prstGeom prst="rect">
            <a:avLst/>
          </a:prstGeom>
        </p:spPr>
      </p:pic>
      <p:pic>
        <p:nvPicPr>
          <p:cNvPr id="4102" name="Picture 6" descr="C:\Users\Рустам\Downloads\Фотографии робу\Robu main pi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87" y="1622900"/>
            <a:ext cx="6635493" cy="3111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791632"/>
            <a:ext cx="7561263" cy="629509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68263" y="18108"/>
            <a:ext cx="38129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</a:rPr>
              <a:t>ROBU W</a:t>
            </a:r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800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94540" y="750382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Аппарат для сварки полимерных труб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450-800 мм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гидравлический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608139" y="6210796"/>
            <a:ext cx="270088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ОСНОВНЫЕ ЭЛЕМЕНТЫ: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ЦЕНТРАТОР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ГИДРОАГРЕГАТ (380В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0,75 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НАГРЕВАТЕЛЬ (380В / 10,0 кВт)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ТОРЦЕВАТЕЛЬ (380В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2,2 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ru-RU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9" name="Таблица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9127922"/>
              </p:ext>
            </p:extLst>
          </p:nvPr>
        </p:nvGraphicFramePr>
        <p:xfrm>
          <a:off x="612279" y="6282804"/>
          <a:ext cx="3854216" cy="314452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149240"/>
                <a:gridCol w="469583"/>
                <a:gridCol w="1235393"/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ru-RU" sz="1600" dirty="0" smtClean="0"/>
                        <a:t>ТЕХНИЧЕСКИЕ ХАРАКТЕРИСТИКИ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Вкладыши в комплекте</a:t>
                      </a:r>
                    </a:p>
                    <a:p>
                      <a:r>
                        <a:rPr lang="ru-RU" sz="1400" dirty="0" smtClean="0"/>
                        <a:t>(в</a:t>
                      </a:r>
                      <a:r>
                        <a:rPr lang="ru-RU" sz="1400" baseline="0" dirty="0" smtClean="0"/>
                        <a:t> роли вкладышей на 800 мм - зажимы)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aseline="0" dirty="0" smtClean="0"/>
                        <a:t>450, 500, 560, 630, 710</a:t>
                      </a:r>
                      <a:endParaRPr lang="ru-RU" sz="1400" dirty="0"/>
                    </a:p>
                  </a:txBody>
                  <a:tcPr/>
                </a:tc>
              </a:tr>
              <a:tr h="3040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Габариты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1,80х1,55х1,3</a:t>
                      </a:r>
                      <a:endParaRPr lang="ru-RU" sz="1400" dirty="0"/>
                    </a:p>
                  </a:txBody>
                  <a:tcPr/>
                </a:tc>
              </a:tr>
              <a:tr h="2872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Объем упаковки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3,70</a:t>
                      </a:r>
                      <a:endParaRPr lang="ru-RU" sz="1400" dirty="0"/>
                    </a:p>
                  </a:txBody>
                  <a:tcPr/>
                </a:tc>
              </a:tr>
              <a:tr h="27510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Вес комплекта нетто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кг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656</a:t>
                      </a:r>
                      <a:endParaRPr lang="ru-RU" sz="1400" dirty="0"/>
                    </a:p>
                  </a:txBody>
                  <a:tcPr/>
                </a:tc>
              </a:tr>
              <a:tr h="25833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Суммарная мощность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9,75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Необходимая мощность генератора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кВт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13,7</a:t>
                      </a:r>
                      <a:endParaRPr lang="ru-RU" sz="1400" dirty="0"/>
                    </a:p>
                  </a:txBody>
                  <a:tcPr/>
                </a:tc>
              </a:tr>
              <a:tr h="2281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Напряжение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380 В±10%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3" name="TextBox 42"/>
          <p:cNvSpPr txBox="1"/>
          <p:nvPr/>
        </p:nvSpPr>
        <p:spPr>
          <a:xfrm>
            <a:off x="5727176" y="9923115"/>
            <a:ext cx="17258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8 </a:t>
            </a:r>
            <a:r>
              <a:rPr lang="en-US" sz="1400" b="1" i="1" dirty="0" smtClean="0">
                <a:solidFill>
                  <a:schemeClr val="bg1"/>
                </a:solidFill>
              </a:rPr>
              <a:t>(</a:t>
            </a:r>
            <a:r>
              <a:rPr lang="ru-RU" sz="1400" b="1" i="1" dirty="0" smtClean="0">
                <a:solidFill>
                  <a:schemeClr val="bg1"/>
                </a:solidFill>
              </a:rPr>
              <a:t>961</a:t>
            </a:r>
            <a:r>
              <a:rPr lang="en-US" sz="1400" b="1" i="1" dirty="0" smtClean="0">
                <a:solidFill>
                  <a:schemeClr val="bg1"/>
                </a:solidFill>
              </a:rPr>
              <a:t>) </a:t>
            </a:r>
            <a:r>
              <a:rPr lang="ru-RU" sz="1400" b="1" i="1" dirty="0" smtClean="0">
                <a:solidFill>
                  <a:schemeClr val="bg1"/>
                </a:solidFill>
              </a:rPr>
              <a:t>355</a:t>
            </a:r>
            <a:r>
              <a:rPr lang="en-US" sz="1400" b="1" i="1" dirty="0" smtClean="0">
                <a:solidFill>
                  <a:schemeClr val="bg1"/>
                </a:solidFill>
              </a:rPr>
              <a:t>-</a:t>
            </a:r>
            <a:r>
              <a:rPr lang="ru-RU" sz="1400" b="1" i="1" dirty="0" smtClean="0">
                <a:solidFill>
                  <a:schemeClr val="bg1"/>
                </a:solidFill>
              </a:rPr>
              <a:t>66</a:t>
            </a:r>
            <a:r>
              <a:rPr lang="en-US" sz="1400" b="1" i="1" dirty="0" smtClean="0">
                <a:solidFill>
                  <a:schemeClr val="bg1"/>
                </a:solidFill>
              </a:rPr>
              <a:t>-3</a:t>
            </a:r>
            <a:r>
              <a:rPr lang="ru-RU" sz="1400" b="1" i="1" dirty="0" smtClean="0">
                <a:solidFill>
                  <a:schemeClr val="bg1"/>
                </a:solidFill>
              </a:rPr>
              <a:t>3</a:t>
            </a:r>
            <a:endParaRPr lang="en-US" sz="1400" b="1" i="1" dirty="0" smtClean="0">
              <a:solidFill>
                <a:schemeClr val="bg1"/>
              </a:solidFill>
            </a:endParaRP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coffechaev@mail.ru</a:t>
            </a: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www.coffechaev.ru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5289191" y="9864620"/>
            <a:ext cx="219632" cy="7815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46" y="9853644"/>
            <a:ext cx="286321" cy="810077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66" y="10056626"/>
            <a:ext cx="1228725" cy="35242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1907259" y="9865201"/>
            <a:ext cx="3097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НАДЕЖНЫЕ АППАРАТЫ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стыковой сварки ПНД и ПЭ труб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БЕСПЛАТНАЯ ДОСТАВКА по России!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endParaRPr lang="ru-RU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44727" y="9112602"/>
            <a:ext cx="2700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ЗАКАЗАТЬ ПО ТЕЛЕФОНУ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42" name="Стрелка вниз 41"/>
          <p:cNvSpPr/>
          <p:nvPr/>
        </p:nvSpPr>
        <p:spPr>
          <a:xfrm>
            <a:off x="7047268" y="9156891"/>
            <a:ext cx="189747" cy="243743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1836415" y="5111282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ЗАПАСНЫЕ НОЖИ 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ТОРЦЕВАТЕЛЯ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 КОМПЛЕКТЕ!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51" y="4969427"/>
            <a:ext cx="1080000" cy="108000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647" y="4986780"/>
            <a:ext cx="1080000" cy="1080000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5233471" y="5111282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ВКЛАДЫШИ 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ВСЕХ РАЗМЕРОВ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В КОМПЛЕКТЕ!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575512" y="9798960"/>
            <a:ext cx="209355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+7 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843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) 212-24-90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575512" y="10065894"/>
            <a:ext cx="2093551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sales@sintezpipe.ru</a:t>
            </a:r>
          </a:p>
          <a:p>
            <a:pPr>
              <a:lnSpc>
                <a:spcPct val="120000"/>
              </a:lnSpc>
            </a:pPr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www.sintezpipe.ru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33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5"/>
          <a:stretch/>
        </p:blipFill>
        <p:spPr>
          <a:xfrm>
            <a:off x="0" y="9739188"/>
            <a:ext cx="7561263" cy="4571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791632"/>
            <a:ext cx="7561263" cy="62950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68263" y="18108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</a:rPr>
              <a:t>ROBU W</a:t>
            </a:r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1000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4540" y="750382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Аппарат для сварки полимерных труб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b="1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ru-RU" b="1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710-1000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мм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гидравлический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-1" y="4176008"/>
            <a:ext cx="7561263" cy="62950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77157" y="3402484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</a:rPr>
              <a:t>ROBU W</a:t>
            </a:r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1200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3434" y="4134758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Аппарат для сварки полимерных труб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710-1200 мм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гидравлический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-2" y="7704400"/>
            <a:ext cx="7561263" cy="629509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468261" y="6930876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accent1">
                    <a:lumMod val="50000"/>
                  </a:schemeClr>
                </a:solidFill>
              </a:rPr>
              <a:t>ROBU W</a:t>
            </a:r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1600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4538" y="7663150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Аппарат для сварки полимерных труб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1000-1600 мм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гидравлический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Рустам\Desktop\ROBU 10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79" y="1601992"/>
            <a:ext cx="1811704" cy="1811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Рустам\Downloads\Фотографии робу\W800-1A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08" r="9992"/>
          <a:stretch/>
        </p:blipFill>
        <p:spPr bwMode="auto">
          <a:xfrm>
            <a:off x="612279" y="5058668"/>
            <a:ext cx="1811704" cy="181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2592277" y="1601992"/>
            <a:ext cx="280673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ПАРАМЕТРЫ: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ГИДРОАГРЕГАТ (380В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2,5 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НАГРЕВАТЕЛЬ (380В / 16,0 кВт)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ТОРЦЕВАТЕЛЬ (380В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2,5 кВт)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ОБЩАЯ МОЩНОСТЬ: 21,0 кВт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ВКЛАДЫШИ В КОМПЛЕКТЕ: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710, 800, 900 мм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ОБЩИЙ ВЕС: 2100 кг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592277" y="5022809"/>
            <a:ext cx="280673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ПАРАМЕТРЫ: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ГИДРОАГРЕГАТ (380В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3,0 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НАГРЕВАТЕЛЬ (380В / 16,0 кВт)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ТОРЦЕВАТЕЛЬ (380В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3,0 кВт)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ОБЩАЯ МОЩНОСТЬ: 22,0 кВт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ВКЛАДЫШИ В КОМПЛЕКТЕ: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710, 800, 900, 1000 мм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ОБЩИЙ ВЕС: 2186 кг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40271" y="8443044"/>
            <a:ext cx="5328592" cy="184665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ПАРАМЕТРЫ: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ГИДРОАГРЕГАТ (380В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3,0 кВт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НАГРЕВАТЕЛЬ (380В / 33,0 кВт)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ТОРЦЕВАТЕЛЬ (380В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/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3,3 кВт)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ОБЩАЯ МОЩНОСТЬ: 39,3 кВт</a:t>
            </a:r>
          </a:p>
          <a:p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ru-RU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ru-RU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• ВКЛАДЫШИ: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1000, 1200, 1400 мм</a:t>
            </a:r>
          </a:p>
          <a:p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•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ОБЩИЙ ВЕС: 2700 кг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727176" y="9923115"/>
            <a:ext cx="17258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8 </a:t>
            </a:r>
            <a:r>
              <a:rPr lang="en-US" sz="1400" b="1" i="1" dirty="0" smtClean="0">
                <a:solidFill>
                  <a:schemeClr val="bg1"/>
                </a:solidFill>
              </a:rPr>
              <a:t>(</a:t>
            </a:r>
            <a:r>
              <a:rPr lang="ru-RU" sz="1400" b="1" i="1" dirty="0" smtClean="0">
                <a:solidFill>
                  <a:schemeClr val="bg1"/>
                </a:solidFill>
              </a:rPr>
              <a:t>961</a:t>
            </a:r>
            <a:r>
              <a:rPr lang="en-US" sz="1400" b="1" i="1" dirty="0" smtClean="0">
                <a:solidFill>
                  <a:schemeClr val="bg1"/>
                </a:solidFill>
              </a:rPr>
              <a:t>) </a:t>
            </a:r>
            <a:r>
              <a:rPr lang="ru-RU" sz="1400" b="1" i="1" dirty="0" smtClean="0">
                <a:solidFill>
                  <a:schemeClr val="bg1"/>
                </a:solidFill>
              </a:rPr>
              <a:t>355</a:t>
            </a:r>
            <a:r>
              <a:rPr lang="en-US" sz="1400" b="1" i="1" dirty="0" smtClean="0">
                <a:solidFill>
                  <a:schemeClr val="bg1"/>
                </a:solidFill>
              </a:rPr>
              <a:t>-</a:t>
            </a:r>
            <a:r>
              <a:rPr lang="ru-RU" sz="1400" b="1" i="1" dirty="0" smtClean="0">
                <a:solidFill>
                  <a:schemeClr val="bg1"/>
                </a:solidFill>
              </a:rPr>
              <a:t>66</a:t>
            </a:r>
            <a:r>
              <a:rPr lang="en-US" sz="1400" b="1" i="1" dirty="0" smtClean="0">
                <a:solidFill>
                  <a:schemeClr val="bg1"/>
                </a:solidFill>
              </a:rPr>
              <a:t>-3</a:t>
            </a:r>
            <a:r>
              <a:rPr lang="ru-RU" sz="1400" b="1" i="1" dirty="0" smtClean="0">
                <a:solidFill>
                  <a:schemeClr val="bg1"/>
                </a:solidFill>
              </a:rPr>
              <a:t>3</a:t>
            </a:r>
            <a:endParaRPr lang="en-US" sz="1400" b="1" i="1" dirty="0" smtClean="0">
              <a:solidFill>
                <a:schemeClr val="bg1"/>
              </a:solidFill>
            </a:endParaRP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coffechaev@mail.ru</a:t>
            </a: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www.coffechaev.ru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5289191" y="9864620"/>
            <a:ext cx="219632" cy="7815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46" y="9853644"/>
            <a:ext cx="286321" cy="810077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65" y="10079164"/>
            <a:ext cx="1228725" cy="35242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907259" y="9865201"/>
            <a:ext cx="3097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НАДЕЖНЫЕ АППАРАТЫ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стыковой сварки ПНД и ПЭ труб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БЕСПЛАТНАЯ ДОСТАВКА по России!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endParaRPr lang="ru-RU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75512" y="9798960"/>
            <a:ext cx="209355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+7 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843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) 212-24-90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575512" y="10065894"/>
            <a:ext cx="2093551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sales@sintezpipe.ru</a:t>
            </a:r>
          </a:p>
          <a:p>
            <a:pPr>
              <a:lnSpc>
                <a:spcPct val="120000"/>
              </a:lnSpc>
            </a:pPr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www.sintezpipe.ru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33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5"/>
          <a:stretch/>
        </p:blipFill>
        <p:spPr>
          <a:xfrm>
            <a:off x="0" y="9739188"/>
            <a:ext cx="7561263" cy="4571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791632"/>
            <a:ext cx="7561263" cy="62950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68263" y="18108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СРАВНЕНИЕ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4540" y="750382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аппаратов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ROBU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по диаметрам свариваемых труб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4564415"/>
              </p:ext>
            </p:extLst>
          </p:nvPr>
        </p:nvGraphicFramePr>
        <p:xfrm>
          <a:off x="612279" y="1602284"/>
          <a:ext cx="6190953" cy="769705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627650"/>
                <a:gridCol w="533117"/>
                <a:gridCol w="538242"/>
                <a:gridCol w="538242"/>
                <a:gridCol w="538242"/>
                <a:gridCol w="538242"/>
                <a:gridCol w="538242"/>
                <a:gridCol w="538242"/>
                <a:gridCol w="592352"/>
                <a:gridCol w="592352"/>
                <a:gridCol w="616030"/>
              </a:tblGrid>
              <a:tr h="216865">
                <a:tc rowSpan="2"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D, </a:t>
                      </a:r>
                      <a:r>
                        <a:rPr lang="ru-RU" sz="1200" b="1" dirty="0"/>
                        <a:t>мм</a:t>
                      </a:r>
                    </a:p>
                  </a:txBody>
                  <a:tcPr marL="50046" marR="50046" marT="25023" marB="25023" anchor="ctr"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Модель аппарата</a:t>
                      </a:r>
                    </a:p>
                  </a:txBody>
                  <a:tcPr marL="50046" marR="50046" marT="25023" marB="25023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43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160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marL="0" marR="0" indent="0" algn="ctr" defTabSz="9956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250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250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315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500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630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800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0</a:t>
                      </a:r>
                      <a:r>
                        <a:rPr lang="en-US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00</a:t>
                      </a:r>
                      <a:endParaRPr lang="en-US" sz="12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1200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1600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Привод</a:t>
                      </a:r>
                      <a:endParaRPr lang="ru-RU" sz="12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МЕХ</a:t>
                      </a:r>
                      <a:endParaRPr lang="ru-RU" sz="1200" dirty="0"/>
                    </a:p>
                  </a:txBody>
                  <a:tcPr marL="50046" marR="50046" marT="25023" marB="2502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МЕХ</a:t>
                      </a:r>
                      <a:endParaRPr lang="ru-RU" sz="12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ГИДР</a:t>
                      </a:r>
                      <a:endParaRPr lang="ru-RU" sz="12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ГИДР</a:t>
                      </a:r>
                      <a:endParaRPr lang="ru-RU" sz="12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ГИДР</a:t>
                      </a:r>
                      <a:endParaRPr lang="ru-RU" sz="12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ГИДР</a:t>
                      </a:r>
                      <a:endParaRPr lang="ru-RU" sz="12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ГИДР</a:t>
                      </a:r>
                      <a:endParaRPr lang="ru-RU" sz="12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ГИДР</a:t>
                      </a:r>
                      <a:endParaRPr lang="ru-RU" sz="12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ГИДР</a:t>
                      </a:r>
                      <a:endParaRPr lang="ru-RU" sz="12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ГИДР</a:t>
                      </a:r>
                      <a:endParaRPr lang="ru-RU" sz="1200" dirty="0"/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40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50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63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1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75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90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110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125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140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160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180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225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250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280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315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355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450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500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560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1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630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100" dirty="0"/>
                    </a:p>
                  </a:txBody>
                  <a:tcPr marL="50046" marR="50046" marT="25023" marB="25023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710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•</a:t>
                      </a:r>
                      <a:endParaRPr lang="ru-RU" sz="1100" dirty="0"/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800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•</a:t>
                      </a:r>
                      <a:endParaRPr lang="ru-RU" sz="1100" dirty="0"/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900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•</a:t>
                      </a:r>
                      <a:endParaRPr lang="ru-RU" sz="1100" dirty="0"/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1000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•</a:t>
                      </a:r>
                      <a:endParaRPr lang="ru-RU" sz="1100" dirty="0"/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1200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1400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2168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1600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10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/>
                        <a:t> 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/>
                        <a:t>•</a:t>
                      </a:r>
                    </a:p>
                  </a:txBody>
                  <a:tcPr marL="50046" marR="50046" marT="25023" marB="25023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238172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D, </a:t>
                      </a:r>
                      <a:r>
                        <a:rPr lang="ru-RU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мм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160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marL="0" marR="0" indent="0" algn="ctr" defTabSz="9956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250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250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315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500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630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800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0</a:t>
                      </a:r>
                      <a:r>
                        <a:rPr lang="en-US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00</a:t>
                      </a:r>
                      <a:endParaRPr lang="en-US" sz="12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1200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1600</a:t>
                      </a:r>
                    </a:p>
                  </a:txBody>
                  <a:tcPr marL="50046" marR="50046" marT="25023" marB="25023" anchor="ctr"/>
                </a:tc>
              </a:tr>
              <a:tr h="238172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Привод</a:t>
                      </a:r>
                      <a:endParaRPr lang="ru-RU" sz="1200" b="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МЕХ</a:t>
                      </a:r>
                      <a:endParaRPr lang="en-US" sz="12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marL="0" marR="0" indent="0" algn="ctr" defTabSz="9956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МЕХ</a:t>
                      </a:r>
                      <a:endParaRPr lang="en-US" sz="1200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ГИДР</a:t>
                      </a:r>
                      <a:endParaRPr lang="en-US" sz="12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ГИДР</a:t>
                      </a:r>
                      <a:endParaRPr lang="en-US" sz="12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ГИДР</a:t>
                      </a:r>
                      <a:endParaRPr lang="en-US" sz="12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ГИДР</a:t>
                      </a:r>
                      <a:endParaRPr lang="en-US" sz="12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ГИДР</a:t>
                      </a:r>
                      <a:endParaRPr lang="en-US" sz="12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ГИДР</a:t>
                      </a:r>
                      <a:endParaRPr lang="en-US" sz="12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ГИДР</a:t>
                      </a:r>
                      <a:endParaRPr lang="en-US" sz="12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ГИДР</a:t>
                      </a:r>
                      <a:endParaRPr lang="en-US" sz="12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5727176" y="9923115"/>
            <a:ext cx="17258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8 </a:t>
            </a:r>
            <a:r>
              <a:rPr lang="en-US" sz="1400" b="1" i="1" dirty="0" smtClean="0">
                <a:solidFill>
                  <a:schemeClr val="bg1"/>
                </a:solidFill>
              </a:rPr>
              <a:t>(</a:t>
            </a:r>
            <a:r>
              <a:rPr lang="ru-RU" sz="1400" b="1" i="1" dirty="0" smtClean="0">
                <a:solidFill>
                  <a:schemeClr val="bg1"/>
                </a:solidFill>
              </a:rPr>
              <a:t>961</a:t>
            </a:r>
            <a:r>
              <a:rPr lang="en-US" sz="1400" b="1" i="1" dirty="0" smtClean="0">
                <a:solidFill>
                  <a:schemeClr val="bg1"/>
                </a:solidFill>
              </a:rPr>
              <a:t>) </a:t>
            </a:r>
            <a:r>
              <a:rPr lang="ru-RU" sz="1400" b="1" i="1" dirty="0" smtClean="0">
                <a:solidFill>
                  <a:schemeClr val="bg1"/>
                </a:solidFill>
              </a:rPr>
              <a:t>355</a:t>
            </a:r>
            <a:r>
              <a:rPr lang="en-US" sz="1400" b="1" i="1" dirty="0" smtClean="0">
                <a:solidFill>
                  <a:schemeClr val="bg1"/>
                </a:solidFill>
              </a:rPr>
              <a:t>-</a:t>
            </a:r>
            <a:r>
              <a:rPr lang="ru-RU" sz="1400" b="1" i="1" dirty="0" smtClean="0">
                <a:solidFill>
                  <a:schemeClr val="bg1"/>
                </a:solidFill>
              </a:rPr>
              <a:t>66</a:t>
            </a:r>
            <a:r>
              <a:rPr lang="en-US" sz="1400" b="1" i="1" dirty="0" smtClean="0">
                <a:solidFill>
                  <a:schemeClr val="bg1"/>
                </a:solidFill>
              </a:rPr>
              <a:t>-3</a:t>
            </a:r>
            <a:r>
              <a:rPr lang="ru-RU" sz="1400" b="1" i="1" dirty="0" smtClean="0">
                <a:solidFill>
                  <a:schemeClr val="bg1"/>
                </a:solidFill>
              </a:rPr>
              <a:t>3</a:t>
            </a:r>
            <a:endParaRPr lang="en-US" sz="1400" b="1" i="1" dirty="0" smtClean="0">
              <a:solidFill>
                <a:schemeClr val="bg1"/>
              </a:solidFill>
            </a:endParaRP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coffechaev@mail.ru</a:t>
            </a: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www.coffechaev.ru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289191" y="9864620"/>
            <a:ext cx="219632" cy="7815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46" y="9853644"/>
            <a:ext cx="286321" cy="810077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65" y="10035288"/>
            <a:ext cx="1228725" cy="35242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907259" y="9865201"/>
            <a:ext cx="3097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НАДЕЖНЫЕ АППАРАТЫ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стыковой сварки ПНД и ПЭ труб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БЕСПЛАТНАЯ ДОСТАВКА по России!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endParaRPr lang="ru-RU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75512" y="9798960"/>
            <a:ext cx="209355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+7 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843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) 212-24-90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575512" y="10065894"/>
            <a:ext cx="2093551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sales@sintezpipe.ru</a:t>
            </a:r>
          </a:p>
          <a:p>
            <a:pPr>
              <a:lnSpc>
                <a:spcPct val="120000"/>
              </a:lnSpc>
            </a:pPr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www.sintezpipe.ru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33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5727176" y="9923115"/>
            <a:ext cx="17258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8 </a:t>
            </a:r>
            <a:r>
              <a:rPr lang="en-US" sz="1400" b="1" i="1" dirty="0" smtClean="0">
                <a:solidFill>
                  <a:schemeClr val="bg1"/>
                </a:solidFill>
              </a:rPr>
              <a:t>(</a:t>
            </a:r>
            <a:r>
              <a:rPr lang="ru-RU" sz="1400" b="1" i="1" dirty="0" smtClean="0">
                <a:solidFill>
                  <a:schemeClr val="bg1"/>
                </a:solidFill>
              </a:rPr>
              <a:t>961</a:t>
            </a:r>
            <a:r>
              <a:rPr lang="en-US" sz="1400" b="1" i="1" dirty="0" smtClean="0">
                <a:solidFill>
                  <a:schemeClr val="bg1"/>
                </a:solidFill>
              </a:rPr>
              <a:t>) </a:t>
            </a:r>
            <a:r>
              <a:rPr lang="ru-RU" sz="1400" b="1" i="1" dirty="0" smtClean="0">
                <a:solidFill>
                  <a:schemeClr val="bg1"/>
                </a:solidFill>
              </a:rPr>
              <a:t>355</a:t>
            </a:r>
            <a:r>
              <a:rPr lang="en-US" sz="1400" b="1" i="1" dirty="0" smtClean="0">
                <a:solidFill>
                  <a:schemeClr val="bg1"/>
                </a:solidFill>
              </a:rPr>
              <a:t>-</a:t>
            </a:r>
            <a:r>
              <a:rPr lang="ru-RU" sz="1400" b="1" i="1" dirty="0" smtClean="0">
                <a:solidFill>
                  <a:schemeClr val="bg1"/>
                </a:solidFill>
              </a:rPr>
              <a:t>66</a:t>
            </a:r>
            <a:r>
              <a:rPr lang="en-US" sz="1400" b="1" i="1" dirty="0" smtClean="0">
                <a:solidFill>
                  <a:schemeClr val="bg1"/>
                </a:solidFill>
              </a:rPr>
              <a:t>-3</a:t>
            </a:r>
            <a:r>
              <a:rPr lang="ru-RU" sz="1400" b="1" i="1" dirty="0" smtClean="0">
                <a:solidFill>
                  <a:schemeClr val="bg1"/>
                </a:solidFill>
              </a:rPr>
              <a:t>3</a:t>
            </a:r>
            <a:endParaRPr lang="en-US" sz="1400" b="1" i="1" dirty="0" smtClean="0">
              <a:solidFill>
                <a:schemeClr val="bg1"/>
              </a:solidFill>
            </a:endParaRP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coffechaev@mail.ru</a:t>
            </a: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www.coffechaev.ru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5289191" y="9864620"/>
            <a:ext cx="219632" cy="7815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1" name="Рисунок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46" y="9853644"/>
            <a:ext cx="286321" cy="810077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5"/>
          <a:stretch/>
        </p:blipFill>
        <p:spPr>
          <a:xfrm>
            <a:off x="0" y="9739188"/>
            <a:ext cx="7561263" cy="45719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7935838"/>
              </p:ext>
            </p:extLst>
          </p:nvPr>
        </p:nvGraphicFramePr>
        <p:xfrm>
          <a:off x="562963" y="1674292"/>
          <a:ext cx="6762294" cy="73213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101215"/>
                <a:gridCol w="543675"/>
                <a:gridCol w="543675"/>
                <a:gridCol w="543675"/>
                <a:gridCol w="543675"/>
                <a:gridCol w="543675"/>
                <a:gridCol w="543675"/>
                <a:gridCol w="541417"/>
                <a:gridCol w="619204"/>
                <a:gridCol w="619204"/>
                <a:gridCol w="619204"/>
              </a:tblGrid>
              <a:tr h="123132">
                <a:tc rowSpan="2">
                  <a:txBody>
                    <a:bodyPr/>
                    <a:lstStyle/>
                    <a:p>
                      <a:pPr algn="l"/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Параметр</a:t>
                      </a:r>
                      <a:endParaRPr lang="ru-RU" sz="12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28415" marR="28415" marT="14208" marB="14208" anchor="ctr"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Модель аппарата</a:t>
                      </a:r>
                    </a:p>
                  </a:txBody>
                  <a:tcPr marL="28415" marR="28415" marT="14208" marB="1420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78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160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marL="0" marR="0" indent="0" algn="ctr" defTabSz="9956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250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250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315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500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630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800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0</a:t>
                      </a:r>
                      <a:r>
                        <a:rPr lang="en-US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00</a:t>
                      </a:r>
                      <a:endParaRPr lang="en-US" sz="12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1200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1600</a:t>
                      </a:r>
                    </a:p>
                  </a:txBody>
                  <a:tcPr marL="50046" marR="50046" marT="25023" marB="25023" anchor="ctr"/>
                </a:tc>
              </a:tr>
              <a:tr h="217850">
                <a:tc>
                  <a:txBody>
                    <a:bodyPr/>
                    <a:lstStyle/>
                    <a:p>
                      <a:pPr algn="l"/>
                      <a:r>
                        <a:rPr lang="ru-RU" sz="1200" baseline="0" dirty="0"/>
                        <a:t> </a:t>
                      </a:r>
                      <a:r>
                        <a:rPr lang="ru-RU" sz="1200" dirty="0" smtClean="0"/>
                        <a:t>Привод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МЕХ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МЕХ</a:t>
                      </a:r>
                      <a:endParaRPr lang="ru-RU" sz="12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ГИДР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ГИДР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ГИДР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ГИДР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ГИДР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ГИДР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ГИДР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ГИДР</a:t>
                      </a:r>
                    </a:p>
                  </a:txBody>
                  <a:tcPr marL="28415" marR="28415" marT="14208" marB="14208" anchor="ctr"/>
                </a:tc>
              </a:tr>
              <a:tr h="922104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Нагреватель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Напряжение, В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Мощность, кВт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en-US" sz="1200" dirty="0" err="1" smtClean="0"/>
                        <a:t>t°max</a:t>
                      </a:r>
                      <a:r>
                        <a:rPr lang="ru-RU" sz="1200" dirty="0" smtClean="0"/>
                        <a:t>, °С</a:t>
                      </a:r>
                      <a:endParaRPr lang="en-US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220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0,85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270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220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1,7 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270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220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2,0 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270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220</a:t>
                      </a:r>
                    </a:p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3,0</a:t>
                      </a:r>
                    </a:p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270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6,0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270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7,5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270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10,0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270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16,0</a:t>
                      </a:r>
                      <a:endParaRPr lang="ru-RU" sz="1200" dirty="0"/>
                    </a:p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270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16,0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270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33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270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</a:tr>
              <a:tr h="792088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err="1"/>
                        <a:t>Торцеватель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Напряжение, В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Мощность, кВт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220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0,75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220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0,8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220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1,1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220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1,1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1,1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2,2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2,5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3,0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3,3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</a:tr>
              <a:tr h="864096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Гидроагрегат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Напряжение, В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Мощность, кВт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 smtClean="0"/>
                        <a:t> -</a:t>
                      </a:r>
                      <a:r>
                        <a:rPr lang="ru-RU" sz="1200" dirty="0"/>
                        <a:t> </a:t>
                      </a:r>
                      <a:endParaRPr lang="ru-RU" sz="1200" dirty="0" smtClean="0"/>
                    </a:p>
                    <a:p>
                      <a:pPr algn="l"/>
                      <a:r>
                        <a:rPr lang="ru-RU" sz="1200" dirty="0"/>
                        <a:t> -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-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-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220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0,75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220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0,75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0,75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380 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0,75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380 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0,75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380 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2,5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3,0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380</a:t>
                      </a:r>
                      <a:r>
                        <a:rPr lang="ru-RU" sz="1200" dirty="0"/>
                        <a:t/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3,0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</a:tr>
              <a:tr h="596719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Суммарное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напряжение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220 В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100" dirty="0"/>
                        <a:t>1 фаза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220 В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100" dirty="0"/>
                        <a:t>1 фаза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220 В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100" dirty="0"/>
                        <a:t>1 фаза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220 В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100" dirty="0"/>
                        <a:t>1 фаза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380 В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100" dirty="0"/>
                        <a:t>3 фазы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380 В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100" dirty="0"/>
                        <a:t>3 фазы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380 В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100" dirty="0"/>
                        <a:t>3 фазы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380 В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100" dirty="0"/>
                        <a:t>3 фазы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380 В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100" dirty="0"/>
                        <a:t>3 фазы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380 В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100" dirty="0"/>
                        <a:t>3 фазы</a:t>
                      </a:r>
                    </a:p>
                  </a:txBody>
                  <a:tcPr marL="28415" marR="28415" marT="14208" marB="14208" anchor="ctr"/>
                </a:tc>
              </a:tr>
              <a:tr h="596719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Суммарная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мощность, кВт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1,60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2,5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3,85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4,85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7,85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9,75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12,95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21,0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22,0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39,3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</a:tr>
              <a:tr h="750778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Генератор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необходимая</a:t>
                      </a:r>
                      <a:br>
                        <a:rPr lang="ru-RU" sz="1200" dirty="0"/>
                      </a:br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мощность, кВт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3,3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3,8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6,0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6,8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11,0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13,7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18,2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29,4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30,8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55,0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</a:tr>
              <a:tr h="217850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Длина, м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0,50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0,90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1,25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1,20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1,52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1,80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</a:tr>
              <a:tr h="217850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Ширина, м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0,78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0,55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0,90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1,15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1,20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1,55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</a:tr>
              <a:tr h="217850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Высота, м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0,54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0,55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0,80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0,85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1,05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1,30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</a:tr>
              <a:tr h="217850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Объем, </a:t>
                      </a:r>
                      <a:r>
                        <a:rPr lang="en-US" sz="1200" dirty="0" smtClean="0"/>
                        <a:t>M³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 </a:t>
                      </a:r>
                      <a:r>
                        <a:rPr lang="en-US" sz="1200" dirty="0" smtClean="0"/>
                        <a:t>0,21</a:t>
                      </a:r>
                      <a:endParaRPr lang="en-US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 </a:t>
                      </a:r>
                      <a:r>
                        <a:rPr lang="en-US" sz="1200" dirty="0" smtClean="0"/>
                        <a:t>0,</a:t>
                      </a:r>
                      <a:r>
                        <a:rPr lang="ru-RU" sz="1200" dirty="0" smtClean="0"/>
                        <a:t>29</a:t>
                      </a:r>
                      <a:endParaRPr lang="en-US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 </a:t>
                      </a:r>
                      <a:r>
                        <a:rPr lang="en-US" sz="1200" dirty="0" smtClean="0"/>
                        <a:t>0,90</a:t>
                      </a:r>
                      <a:endParaRPr lang="en-US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 </a:t>
                      </a:r>
                      <a:r>
                        <a:rPr lang="en-US" sz="1200" dirty="0" smtClean="0"/>
                        <a:t>1,20</a:t>
                      </a:r>
                      <a:endParaRPr lang="en-US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 </a:t>
                      </a:r>
                      <a:r>
                        <a:rPr lang="en-US" sz="1200" dirty="0" smtClean="0"/>
                        <a:t>1,90</a:t>
                      </a:r>
                      <a:endParaRPr lang="en-US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/>
                        <a:t> </a:t>
                      </a:r>
                      <a:r>
                        <a:rPr lang="en-US" sz="1200" dirty="0" smtClean="0"/>
                        <a:t>3,70</a:t>
                      </a:r>
                      <a:endParaRPr lang="en-US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/>
                        <a:t> 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</a:p>
                  </a:txBody>
                  <a:tcPr marL="28415" marR="28415" marT="14208" marB="14208" anchor="ctr"/>
                </a:tc>
              </a:tr>
              <a:tr h="312567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Вес </a:t>
                      </a:r>
                      <a:r>
                        <a:rPr lang="ru-RU" sz="1200" dirty="0" smtClean="0"/>
                        <a:t>нетто, кг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55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170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220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432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656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918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2100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2186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2700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</a:tr>
              <a:tr h="312567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Вес </a:t>
                      </a:r>
                      <a:r>
                        <a:rPr lang="ru-RU" sz="1200" dirty="0" smtClean="0"/>
                        <a:t>брутто, кг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59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80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210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305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530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783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1050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2394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2612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3200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</a:tr>
              <a:tr h="312567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Модель</a:t>
                      </a:r>
                      <a:endParaRPr lang="ru-RU" sz="12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160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marL="0" marR="0" indent="0" algn="ctr" defTabSz="9956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250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250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315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500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630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800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0</a:t>
                      </a:r>
                      <a:r>
                        <a:rPr lang="en-US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00</a:t>
                      </a:r>
                      <a:endParaRPr lang="en-US" sz="12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1200</a:t>
                      </a:r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W 1600</a:t>
                      </a:r>
                    </a:p>
                  </a:txBody>
                  <a:tcPr marL="50046" marR="50046" marT="25023" marB="25023" anchor="ctr"/>
                </a:tc>
              </a:tr>
              <a:tr h="312567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 </a:t>
                      </a:r>
                      <a:r>
                        <a:rPr lang="ru-RU" sz="1200" dirty="0" smtClean="0"/>
                        <a:t> Привод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МЕХ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МЕХ</a:t>
                      </a:r>
                      <a:endParaRPr lang="ru-RU" sz="1200" dirty="0"/>
                    </a:p>
                  </a:txBody>
                  <a:tcPr marL="50046" marR="50046" marT="25023" marB="2502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ГИДР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ГИДР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ГИДР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ГИДР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ГИДР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ГИДР</a:t>
                      </a:r>
                      <a:endParaRPr lang="ru-RU" sz="1200" dirty="0"/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/>
                        <a:t>ГИДР</a:t>
                      </a:r>
                    </a:p>
                  </a:txBody>
                  <a:tcPr marL="28415" marR="28415" marT="14208" marB="142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ГИДР</a:t>
                      </a:r>
                    </a:p>
                  </a:txBody>
                  <a:tcPr marL="28415" marR="28415" marT="14208" marB="14208" anchor="ctr"/>
                </a:tc>
              </a:tr>
            </a:tbl>
          </a:graphicData>
        </a:graphic>
      </p:graphicFrame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791632"/>
            <a:ext cx="7561263" cy="629509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68263" y="18108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СРАВНЕНИЕ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4540" y="750382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аппаратов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ROBU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по техническим характеристикам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09" y="10109198"/>
            <a:ext cx="1228725" cy="35242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907259" y="9865201"/>
            <a:ext cx="3097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НАДЕЖНЫЕ АППАРАТЫ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стыковой сварки ПНД и ПЭ труб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БЕСПЛАТНАЯ ДОСТАВКА по России!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endParaRPr lang="ru-RU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75512" y="9798960"/>
            <a:ext cx="209355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+7 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843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) 212-24-90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75512" y="10065894"/>
            <a:ext cx="2093551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sales@sintezpipe.ru</a:t>
            </a:r>
          </a:p>
          <a:p>
            <a:pPr>
              <a:lnSpc>
                <a:spcPct val="120000"/>
              </a:lnSpc>
            </a:pPr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www.sintezpipe.ru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33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95"/>
          <a:stretch/>
        </p:blipFill>
        <p:spPr>
          <a:xfrm>
            <a:off x="0" y="9739188"/>
            <a:ext cx="7561263" cy="4571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791632"/>
            <a:ext cx="7561263" cy="62950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68263" y="-53900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Дополнительное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4540" y="750382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оборудование 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к аппаратам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ROBU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12" y="1602284"/>
            <a:ext cx="2457030" cy="216000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844527" y="1602284"/>
            <a:ext cx="3600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ПРОТОКОЛЕРЫ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ПРИ ПОКУПКЕ С АППАРАТОМ: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БЕСПЛАТНАЯ УСТАНОВКА И НАСТРОЙКА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4"/>
          <a:stretch/>
        </p:blipFill>
        <p:spPr>
          <a:xfrm>
            <a:off x="252239" y="3906540"/>
            <a:ext cx="2428719" cy="216000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844527" y="4186604"/>
            <a:ext cx="3600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ФЛАНЦЕВЫЕ АДАПТЕРЫ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727176" y="9923115"/>
            <a:ext cx="17258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bg1"/>
                </a:solidFill>
              </a:rPr>
              <a:t>8 </a:t>
            </a:r>
            <a:r>
              <a:rPr lang="en-US" sz="1400" b="1" i="1" dirty="0" smtClean="0">
                <a:solidFill>
                  <a:schemeClr val="bg1"/>
                </a:solidFill>
              </a:rPr>
              <a:t>(</a:t>
            </a:r>
            <a:r>
              <a:rPr lang="ru-RU" sz="1400" b="1" i="1" dirty="0" smtClean="0">
                <a:solidFill>
                  <a:schemeClr val="bg1"/>
                </a:solidFill>
              </a:rPr>
              <a:t>961</a:t>
            </a:r>
            <a:r>
              <a:rPr lang="en-US" sz="1400" b="1" i="1" dirty="0" smtClean="0">
                <a:solidFill>
                  <a:schemeClr val="bg1"/>
                </a:solidFill>
              </a:rPr>
              <a:t>) </a:t>
            </a:r>
            <a:r>
              <a:rPr lang="ru-RU" sz="1400" b="1" i="1" dirty="0" smtClean="0">
                <a:solidFill>
                  <a:schemeClr val="bg1"/>
                </a:solidFill>
              </a:rPr>
              <a:t>355</a:t>
            </a:r>
            <a:r>
              <a:rPr lang="en-US" sz="1400" b="1" i="1" dirty="0" smtClean="0">
                <a:solidFill>
                  <a:schemeClr val="bg1"/>
                </a:solidFill>
              </a:rPr>
              <a:t>-</a:t>
            </a:r>
            <a:r>
              <a:rPr lang="ru-RU" sz="1400" b="1" i="1" dirty="0" smtClean="0">
                <a:solidFill>
                  <a:schemeClr val="bg1"/>
                </a:solidFill>
              </a:rPr>
              <a:t>66</a:t>
            </a:r>
            <a:r>
              <a:rPr lang="en-US" sz="1400" b="1" i="1" dirty="0" smtClean="0">
                <a:solidFill>
                  <a:schemeClr val="bg1"/>
                </a:solidFill>
              </a:rPr>
              <a:t>-3</a:t>
            </a:r>
            <a:r>
              <a:rPr lang="ru-RU" sz="1400" b="1" i="1" dirty="0" smtClean="0">
                <a:solidFill>
                  <a:schemeClr val="bg1"/>
                </a:solidFill>
              </a:rPr>
              <a:t>3</a:t>
            </a:r>
            <a:endParaRPr lang="en-US" sz="1400" b="1" i="1" dirty="0" smtClean="0">
              <a:solidFill>
                <a:schemeClr val="bg1"/>
              </a:solidFill>
            </a:endParaRP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coffechaev@mail.ru</a:t>
            </a:r>
          </a:p>
          <a:p>
            <a:r>
              <a:rPr lang="en-US" sz="1400" b="1" i="1" dirty="0" smtClean="0">
                <a:solidFill>
                  <a:schemeClr val="bg1"/>
                </a:solidFill>
              </a:rPr>
              <a:t>www.coffechaev.ru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289191" y="9864620"/>
            <a:ext cx="219632" cy="7815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846" y="9853644"/>
            <a:ext cx="286321" cy="810077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65" y="10109198"/>
            <a:ext cx="1228725" cy="352425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-1" y="6768296"/>
            <a:ext cx="7561263" cy="629509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468262" y="5922764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</a:rPr>
              <a:t>Электро-муфтовые</a:t>
            </a: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94539" y="6727046"/>
            <a:ext cx="64544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сварочные аппараты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•</a:t>
            </a:r>
            <a:r>
              <a:rPr lang="en-US" b="1" dirty="0" err="1" smtClean="0">
                <a:solidFill>
                  <a:schemeClr val="accent1">
                    <a:lumMod val="50000"/>
                  </a:schemeClr>
                </a:solidFill>
              </a:rPr>
              <a:t>Nowatech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63" y="7525471"/>
            <a:ext cx="1738800" cy="21600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1907259" y="9865201"/>
            <a:ext cx="3097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НАДЕЖНЫЕ АППАРАТЫ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стыковой сварки ПНД и ПЭ труб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Ø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 40-1600 мм</a:t>
            </a:r>
          </a:p>
          <a:p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БЕСПЛАТНАЯ ДОСТАВКА по России!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  <a:p>
            <a:endParaRPr lang="ru-RU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575512" y="9798960"/>
            <a:ext cx="2093551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+7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 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  <a:latin typeface="Century Gothic" pitchFamily="34" charset="0"/>
              </a:rPr>
              <a:t>843</a:t>
            </a:r>
            <a:r>
              <a:rPr lang="en-US" sz="1600" b="1" dirty="0" smtClean="0">
                <a:solidFill>
                  <a:srgbClr val="C00000"/>
                </a:solidFill>
                <a:latin typeface="Century Gothic" pitchFamily="34" charset="0"/>
              </a:rPr>
              <a:t>) 212-24-90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75512" y="10065894"/>
            <a:ext cx="2093551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sales@sintezpipe.ru</a:t>
            </a:r>
          </a:p>
          <a:p>
            <a:pPr>
              <a:lnSpc>
                <a:spcPct val="120000"/>
              </a:lnSpc>
            </a:pPr>
            <a:r>
              <a:rPr lang="en-US" sz="14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www.sintezpipe.ru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75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50"/>
          <a:stretch/>
        </p:blipFill>
        <p:spPr>
          <a:xfrm>
            <a:off x="0" y="234132"/>
            <a:ext cx="7561263" cy="125901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68263" y="378148"/>
            <a:ext cx="645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</a:rPr>
              <a:t>Контакты</a:t>
            </a:r>
            <a:endParaRPr lang="ru-RU" sz="5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chemeClr val="bg1">
                    <a:alpha val="43000"/>
                  </a:scheme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8263" y="1746300"/>
            <a:ext cx="6259599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Компания «Синтез Пайп»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/>
              <a:t>располагается по адресу:</a:t>
            </a:r>
            <a:br>
              <a:rPr lang="ru-RU" sz="1600" dirty="0"/>
            </a:br>
            <a:r>
              <a:rPr lang="ru-RU" sz="1600" dirty="0"/>
              <a:t>Россия, Республика Татарстан, г. Казань, ул. </a:t>
            </a:r>
            <a:r>
              <a:rPr lang="ru-RU" sz="1600" dirty="0" smtClean="0"/>
              <a:t>Московская </a:t>
            </a:r>
            <a:r>
              <a:rPr lang="ru-RU" sz="1600" dirty="0"/>
              <a:t> </a:t>
            </a:r>
            <a:r>
              <a:rPr lang="ru-RU" sz="1600" dirty="0" smtClean="0"/>
              <a:t>д.31</a:t>
            </a:r>
            <a:r>
              <a:rPr lang="ru-RU" sz="1600" dirty="0"/>
              <a:t>, оф. </a:t>
            </a:r>
            <a:r>
              <a:rPr lang="ru-RU" sz="1600" dirty="0" smtClean="0"/>
              <a:t>401</a:t>
            </a:r>
          </a:p>
          <a:p>
            <a:pPr>
              <a:spcAft>
                <a:spcPts val="600"/>
              </a:spcAft>
            </a:pPr>
            <a:endParaRPr lang="ru-RU" sz="1600" dirty="0" smtClean="0"/>
          </a:p>
          <a:p>
            <a:pPr>
              <a:spcAft>
                <a:spcPts val="600"/>
              </a:spcAft>
            </a:pPr>
            <a:r>
              <a:rPr lang="ru-RU" sz="1600" dirty="0" smtClean="0"/>
              <a:t>Режим работы</a:t>
            </a:r>
            <a:r>
              <a:rPr lang="ru-RU" sz="1600" dirty="0"/>
              <a:t> </a:t>
            </a:r>
            <a:r>
              <a:rPr lang="ru-RU" sz="1600" dirty="0" smtClean="0"/>
              <a:t>офиса: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   ПН - ПТ (8.00 - </a:t>
            </a:r>
            <a:r>
              <a:rPr lang="ru-RU" sz="1600" dirty="0" smtClean="0"/>
              <a:t>17.00 </a:t>
            </a:r>
            <a:r>
              <a:rPr lang="ru-RU" sz="1600" dirty="0"/>
              <a:t>MSK)</a:t>
            </a:r>
            <a:br>
              <a:rPr lang="ru-RU" sz="1600" dirty="0"/>
            </a:br>
            <a:endParaRPr lang="ru-RU" sz="1600" dirty="0" smtClean="0"/>
          </a:p>
          <a:p>
            <a:r>
              <a:rPr lang="ru-RU" sz="1600" dirty="0" smtClean="0"/>
              <a:t>Звоните </a:t>
            </a:r>
            <a:r>
              <a:rPr lang="ru-RU" sz="1600" dirty="0"/>
              <a:t>нам по </a:t>
            </a:r>
            <a:r>
              <a:rPr lang="ru-RU" sz="1600" dirty="0" smtClean="0"/>
              <a:t>телефонам: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   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+7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843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)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212-24-90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   8 (800) 500-88-74</a:t>
            </a:r>
            <a:endParaRPr lang="en-US" sz="16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sz="1600" dirty="0" smtClean="0"/>
          </a:p>
          <a:p>
            <a:r>
              <a:rPr lang="ru-RU" sz="1600" dirty="0" smtClean="0"/>
              <a:t>Запросы отправляйте</a:t>
            </a:r>
            <a:r>
              <a:rPr lang="ru-RU" sz="1600" dirty="0"/>
              <a:t>:</a:t>
            </a:r>
            <a:br>
              <a:rPr lang="ru-RU" sz="1600" dirty="0"/>
            </a:br>
            <a:r>
              <a:rPr lang="ru-RU" sz="1600" dirty="0"/>
              <a:t>   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на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почту:</a:t>
            </a:r>
            <a:r>
              <a:rPr lang="en-US" sz="1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dirty="0" smtClean="0"/>
              <a:t>sales@sintezpipe.ru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                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4134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ln/>
      </a:spPr>
      <a:bodyPr wrap="square" rtlCol="0">
        <a:spAutoFit/>
      </a:bodyPr>
      <a:lstStyle>
        <a:defPPr algn="ctr">
          <a:defRPr b="1" dirty="0" smtClean="0"/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12364</TotalTime>
  <Words>1731</Words>
  <Application>Microsoft Office PowerPoint</Application>
  <PresentationFormat>Произвольный</PresentationFormat>
  <Paragraphs>948</Paragraphs>
  <Slides>14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Буяш</dc:creator>
  <cp:lastModifiedBy>Dmitriy</cp:lastModifiedBy>
  <cp:revision>398</cp:revision>
  <cp:lastPrinted>2013-07-31T11:38:31Z</cp:lastPrinted>
  <dcterms:created xsi:type="dcterms:W3CDTF">2011-06-17T23:30:18Z</dcterms:created>
  <dcterms:modified xsi:type="dcterms:W3CDTF">2016-03-12T12:07:27Z</dcterms:modified>
</cp:coreProperties>
</file>